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78" r:id="rId4"/>
    <p:sldId id="267" r:id="rId5"/>
    <p:sldId id="268" r:id="rId6"/>
    <p:sldId id="259" r:id="rId7"/>
    <p:sldId id="260" r:id="rId8"/>
    <p:sldId id="261" r:id="rId9"/>
    <p:sldId id="269" r:id="rId10"/>
    <p:sldId id="275" r:id="rId11"/>
    <p:sldId id="263" r:id="rId12"/>
    <p:sldId id="270" r:id="rId13"/>
    <p:sldId id="266" r:id="rId14"/>
    <p:sldId id="265" r:id="rId15"/>
    <p:sldId id="271" r:id="rId16"/>
    <p:sldId id="277" r:id="rId17"/>
  </p:sldIdLst>
  <p:sldSz cx="12192000" cy="6858000"/>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3300"/>
    <a:srgbClr val="2B7C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autoAdjust="0"/>
    <p:restoredTop sz="86420"/>
  </p:normalViewPr>
  <p:slideViewPr>
    <p:cSldViewPr snapToGrid="0">
      <p:cViewPr>
        <p:scale>
          <a:sx n="85" d="100"/>
          <a:sy n="85" d="100"/>
        </p:scale>
        <p:origin x="488" y="760"/>
      </p:cViewPr>
      <p:guideLst/>
    </p:cSldViewPr>
  </p:slideViewPr>
  <p:outlineViewPr>
    <p:cViewPr>
      <p:scale>
        <a:sx n="33" d="100"/>
        <a:sy n="33" d="100"/>
      </p:scale>
      <p:origin x="0" y="-516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E8A77-A695-6645-9775-F37B6BB60F11}" type="doc">
      <dgm:prSet loTypeId="urn:microsoft.com/office/officeart/2005/8/layout/list1" loCatId="" qsTypeId="urn:microsoft.com/office/officeart/2005/8/quickstyle/simple4" qsCatId="simple" csTypeId="urn:microsoft.com/office/officeart/2005/8/colors/colorful2" csCatId="colorful" phldr="1"/>
      <dgm:spPr/>
      <dgm:t>
        <a:bodyPr/>
        <a:lstStyle/>
        <a:p>
          <a:endParaRPr lang="en-US"/>
        </a:p>
      </dgm:t>
    </dgm:pt>
    <dgm:pt modelId="{AF4C3B63-E69D-FB4A-A20B-B053F51A6B76}">
      <dgm:prSet phldrT="[Text]"/>
      <dgm:spPr/>
      <dgm:t>
        <a:bodyPr/>
        <a:lstStyle/>
        <a:p>
          <a:r>
            <a:rPr lang="en-US" dirty="0" smtClean="0"/>
            <a:t>Every Week</a:t>
          </a:r>
          <a:endParaRPr lang="en-US" dirty="0"/>
        </a:p>
      </dgm:t>
    </dgm:pt>
    <dgm:pt modelId="{FC9150F6-4E21-5C4C-B341-0CE97E941F8A}" type="parTrans" cxnId="{01B480C4-A63A-2C4C-8F65-CFD23E78D35F}">
      <dgm:prSet/>
      <dgm:spPr/>
      <dgm:t>
        <a:bodyPr/>
        <a:lstStyle/>
        <a:p>
          <a:endParaRPr lang="en-US"/>
        </a:p>
      </dgm:t>
    </dgm:pt>
    <dgm:pt modelId="{3737DCD9-0C67-A740-986B-3344EAA6A217}" type="sibTrans" cxnId="{01B480C4-A63A-2C4C-8F65-CFD23E78D35F}">
      <dgm:prSet/>
      <dgm:spPr/>
      <dgm:t>
        <a:bodyPr/>
        <a:lstStyle/>
        <a:p>
          <a:endParaRPr lang="en-US"/>
        </a:p>
      </dgm:t>
    </dgm:pt>
    <dgm:pt modelId="{FEB06A1F-0A6A-034A-8A2F-71A2632A2A28}">
      <dgm:prSet phldrT="[Text]"/>
      <dgm:spPr/>
      <dgm:t>
        <a:bodyPr/>
        <a:lstStyle/>
        <a:p>
          <a:r>
            <a:rPr lang="en-US" dirty="0" smtClean="0"/>
            <a:t>Every Year</a:t>
          </a:r>
          <a:endParaRPr lang="en-US" dirty="0"/>
        </a:p>
      </dgm:t>
    </dgm:pt>
    <dgm:pt modelId="{D6F7AB1C-530E-264B-9A6C-2A2840B7AAB4}" type="parTrans" cxnId="{E80551F5-F98B-1043-A375-3EE081436255}">
      <dgm:prSet/>
      <dgm:spPr/>
      <dgm:t>
        <a:bodyPr/>
        <a:lstStyle/>
        <a:p>
          <a:endParaRPr lang="en-US"/>
        </a:p>
      </dgm:t>
    </dgm:pt>
    <dgm:pt modelId="{1B40A0E2-BAAC-AD4D-9328-B7DD57CDD66B}" type="sibTrans" cxnId="{E80551F5-F98B-1043-A375-3EE081436255}">
      <dgm:prSet/>
      <dgm:spPr/>
      <dgm:t>
        <a:bodyPr/>
        <a:lstStyle/>
        <a:p>
          <a:endParaRPr lang="en-US"/>
        </a:p>
      </dgm:t>
    </dgm:pt>
    <dgm:pt modelId="{80C30412-CF6F-5A43-B407-6FB3AF517933}">
      <dgm:prSet/>
      <dgm:spPr/>
      <dgm:t>
        <a:bodyPr/>
        <a:lstStyle/>
        <a:p>
          <a:r>
            <a:rPr lang="en-US" dirty="0" smtClean="0"/>
            <a:t>Online checking new and innovation on video games and game update</a:t>
          </a:r>
        </a:p>
      </dgm:t>
    </dgm:pt>
    <dgm:pt modelId="{3A9677F9-ED80-FE48-96FD-7A3AF57476CC}" type="parTrans" cxnId="{9251FCA8-0D8F-5245-8FE5-E50F7740BA2C}">
      <dgm:prSet/>
      <dgm:spPr/>
      <dgm:t>
        <a:bodyPr/>
        <a:lstStyle/>
        <a:p>
          <a:endParaRPr lang="en-US"/>
        </a:p>
      </dgm:t>
    </dgm:pt>
    <dgm:pt modelId="{56C3F9BE-5C51-0F48-858F-9B378BA9A84F}" type="sibTrans" cxnId="{9251FCA8-0D8F-5245-8FE5-E50F7740BA2C}">
      <dgm:prSet/>
      <dgm:spPr/>
      <dgm:t>
        <a:bodyPr/>
        <a:lstStyle/>
        <a:p>
          <a:endParaRPr lang="en-US"/>
        </a:p>
      </dgm:t>
    </dgm:pt>
    <dgm:pt modelId="{7F2D63EE-3853-444C-907E-1B0808278462}">
      <dgm:prSet/>
      <dgm:spPr/>
      <dgm:t>
        <a:bodyPr/>
        <a:lstStyle/>
        <a:p>
          <a:r>
            <a:rPr lang="en-US" dirty="0" smtClean="0"/>
            <a:t>Join and experience any exhibition about video games and toy when available to inspire my passion</a:t>
          </a:r>
          <a:endParaRPr lang="en-US" dirty="0"/>
        </a:p>
      </dgm:t>
    </dgm:pt>
    <dgm:pt modelId="{040CB8E2-2DF4-C04D-995B-34B96A36F3FA}" type="parTrans" cxnId="{65C3662F-EC8C-D04A-97CC-ABD8968D5843}">
      <dgm:prSet/>
      <dgm:spPr/>
      <dgm:t>
        <a:bodyPr/>
        <a:lstStyle/>
        <a:p>
          <a:endParaRPr lang="en-US"/>
        </a:p>
      </dgm:t>
    </dgm:pt>
    <dgm:pt modelId="{DF41EDC3-F955-9D4C-9F6A-4B1047A20281}" type="sibTrans" cxnId="{65C3662F-EC8C-D04A-97CC-ABD8968D5843}">
      <dgm:prSet/>
      <dgm:spPr/>
      <dgm:t>
        <a:bodyPr/>
        <a:lstStyle/>
        <a:p>
          <a:endParaRPr lang="en-US"/>
        </a:p>
      </dgm:t>
    </dgm:pt>
    <dgm:pt modelId="{C2205B72-D81F-524F-A48E-F158E445AC3C}">
      <dgm:prSet/>
      <dgm:spPr/>
      <dgm:t>
        <a:bodyPr/>
        <a:lstStyle/>
        <a:p>
          <a:r>
            <a:rPr lang="en-US" dirty="0" smtClean="0"/>
            <a:t>Every Month</a:t>
          </a:r>
          <a:endParaRPr lang="en-US" dirty="0"/>
        </a:p>
      </dgm:t>
    </dgm:pt>
    <dgm:pt modelId="{48C88C1D-A010-BB4B-9A1D-E55D294906FD}" type="parTrans" cxnId="{9F38B5A2-66B6-1840-82F8-EDF962397D90}">
      <dgm:prSet/>
      <dgm:spPr/>
      <dgm:t>
        <a:bodyPr/>
        <a:lstStyle/>
        <a:p>
          <a:endParaRPr lang="en-US"/>
        </a:p>
      </dgm:t>
    </dgm:pt>
    <dgm:pt modelId="{B70C8A23-1E6D-6A47-A9AE-38966640DAED}" type="sibTrans" cxnId="{9F38B5A2-66B6-1840-82F8-EDF962397D90}">
      <dgm:prSet/>
      <dgm:spPr/>
      <dgm:t>
        <a:bodyPr/>
        <a:lstStyle/>
        <a:p>
          <a:endParaRPr lang="en-US"/>
        </a:p>
      </dgm:t>
    </dgm:pt>
    <dgm:pt modelId="{625ED10B-2F53-794F-8552-56552182EA23}">
      <dgm:prSet/>
      <dgm:spPr/>
      <dgm:t>
        <a:bodyPr/>
        <a:lstStyle/>
        <a:p>
          <a:r>
            <a:rPr lang="en-US" dirty="0" smtClean="0"/>
            <a:t>Find</a:t>
          </a:r>
          <a:r>
            <a:rPr lang="en-US" baseline="0" dirty="0" smtClean="0"/>
            <a:t> time to </a:t>
          </a:r>
          <a:r>
            <a:rPr lang="en-US" dirty="0" smtClean="0"/>
            <a:t>assemble any toys</a:t>
          </a:r>
          <a:r>
            <a:rPr lang="en-US" baseline="0" dirty="0" smtClean="0"/>
            <a:t> or playing some video game</a:t>
          </a:r>
          <a:endParaRPr lang="en-US" dirty="0"/>
        </a:p>
      </dgm:t>
    </dgm:pt>
    <dgm:pt modelId="{0A9A8C28-74FB-4249-B52B-C4ADF10BA761}" type="parTrans" cxnId="{1B37406C-D1E7-3B47-9E0C-EDAB40473248}">
      <dgm:prSet/>
      <dgm:spPr/>
      <dgm:t>
        <a:bodyPr/>
        <a:lstStyle/>
        <a:p>
          <a:endParaRPr lang="en-US"/>
        </a:p>
      </dgm:t>
    </dgm:pt>
    <dgm:pt modelId="{3585662F-1EB7-FD47-94DE-1E13C0CDD9BC}" type="sibTrans" cxnId="{1B37406C-D1E7-3B47-9E0C-EDAB40473248}">
      <dgm:prSet/>
      <dgm:spPr/>
      <dgm:t>
        <a:bodyPr/>
        <a:lstStyle/>
        <a:p>
          <a:endParaRPr lang="en-US"/>
        </a:p>
      </dgm:t>
    </dgm:pt>
    <dgm:pt modelId="{0493EC46-2CB2-2B47-BEBA-ECDCDC9F37D5}" type="pres">
      <dgm:prSet presAssocID="{EFEE8A77-A695-6645-9775-F37B6BB60F11}" presName="linear" presStyleCnt="0">
        <dgm:presLayoutVars>
          <dgm:dir/>
          <dgm:animLvl val="lvl"/>
          <dgm:resizeHandles val="exact"/>
        </dgm:presLayoutVars>
      </dgm:prSet>
      <dgm:spPr/>
      <dgm:t>
        <a:bodyPr/>
        <a:lstStyle/>
        <a:p>
          <a:endParaRPr lang="en-US"/>
        </a:p>
      </dgm:t>
    </dgm:pt>
    <dgm:pt modelId="{92AF0BF1-BFF7-F74D-9FFA-A564E90BBF7A}" type="pres">
      <dgm:prSet presAssocID="{AF4C3B63-E69D-FB4A-A20B-B053F51A6B76}" presName="parentLin" presStyleCnt="0"/>
      <dgm:spPr/>
    </dgm:pt>
    <dgm:pt modelId="{068BD905-A9DD-6D44-9CBB-44A35B080D5D}" type="pres">
      <dgm:prSet presAssocID="{AF4C3B63-E69D-FB4A-A20B-B053F51A6B76}" presName="parentLeftMargin" presStyleLbl="node1" presStyleIdx="0" presStyleCnt="3"/>
      <dgm:spPr/>
      <dgm:t>
        <a:bodyPr/>
        <a:lstStyle/>
        <a:p>
          <a:endParaRPr lang="en-US"/>
        </a:p>
      </dgm:t>
    </dgm:pt>
    <dgm:pt modelId="{066D5056-354F-1C49-AE20-BB96EB3719B2}" type="pres">
      <dgm:prSet presAssocID="{AF4C3B63-E69D-FB4A-A20B-B053F51A6B76}" presName="parentText" presStyleLbl="node1" presStyleIdx="0" presStyleCnt="3">
        <dgm:presLayoutVars>
          <dgm:chMax val="0"/>
          <dgm:bulletEnabled val="1"/>
        </dgm:presLayoutVars>
      </dgm:prSet>
      <dgm:spPr/>
      <dgm:t>
        <a:bodyPr/>
        <a:lstStyle/>
        <a:p>
          <a:endParaRPr lang="en-US"/>
        </a:p>
      </dgm:t>
    </dgm:pt>
    <dgm:pt modelId="{6CFE315C-A4C6-7C46-A48B-4E4EDE759728}" type="pres">
      <dgm:prSet presAssocID="{AF4C3B63-E69D-FB4A-A20B-B053F51A6B76}" presName="negativeSpace" presStyleCnt="0"/>
      <dgm:spPr/>
    </dgm:pt>
    <dgm:pt modelId="{6F5E5F24-5DD8-B049-B666-42BD007882D4}" type="pres">
      <dgm:prSet presAssocID="{AF4C3B63-E69D-FB4A-A20B-B053F51A6B76}" presName="childText" presStyleLbl="conFgAcc1" presStyleIdx="0" presStyleCnt="3">
        <dgm:presLayoutVars>
          <dgm:bulletEnabled val="1"/>
        </dgm:presLayoutVars>
      </dgm:prSet>
      <dgm:spPr/>
      <dgm:t>
        <a:bodyPr/>
        <a:lstStyle/>
        <a:p>
          <a:endParaRPr lang="en-US"/>
        </a:p>
      </dgm:t>
    </dgm:pt>
    <dgm:pt modelId="{A15E12CE-A3A2-6047-9351-1D87AC65BED1}" type="pres">
      <dgm:prSet presAssocID="{3737DCD9-0C67-A740-986B-3344EAA6A217}" presName="spaceBetweenRectangles" presStyleCnt="0"/>
      <dgm:spPr/>
    </dgm:pt>
    <dgm:pt modelId="{95729C0E-E951-D842-8152-A5F5F0C325C4}" type="pres">
      <dgm:prSet presAssocID="{C2205B72-D81F-524F-A48E-F158E445AC3C}" presName="parentLin" presStyleCnt="0"/>
      <dgm:spPr/>
    </dgm:pt>
    <dgm:pt modelId="{F8E11A58-322F-1249-877D-020FD9DEC2F0}" type="pres">
      <dgm:prSet presAssocID="{C2205B72-D81F-524F-A48E-F158E445AC3C}" presName="parentLeftMargin" presStyleLbl="node1" presStyleIdx="0" presStyleCnt="3"/>
      <dgm:spPr/>
      <dgm:t>
        <a:bodyPr/>
        <a:lstStyle/>
        <a:p>
          <a:endParaRPr lang="en-US"/>
        </a:p>
      </dgm:t>
    </dgm:pt>
    <dgm:pt modelId="{723C28F3-BA02-0144-9507-8FCC22B8A46D}" type="pres">
      <dgm:prSet presAssocID="{C2205B72-D81F-524F-A48E-F158E445AC3C}" presName="parentText" presStyleLbl="node1" presStyleIdx="1" presStyleCnt="3">
        <dgm:presLayoutVars>
          <dgm:chMax val="0"/>
          <dgm:bulletEnabled val="1"/>
        </dgm:presLayoutVars>
      </dgm:prSet>
      <dgm:spPr/>
      <dgm:t>
        <a:bodyPr/>
        <a:lstStyle/>
        <a:p>
          <a:endParaRPr lang="en-US"/>
        </a:p>
      </dgm:t>
    </dgm:pt>
    <dgm:pt modelId="{604E672E-CA40-5E43-A2C6-CA2437E0E2C5}" type="pres">
      <dgm:prSet presAssocID="{C2205B72-D81F-524F-A48E-F158E445AC3C}" presName="negativeSpace" presStyleCnt="0"/>
      <dgm:spPr/>
    </dgm:pt>
    <dgm:pt modelId="{6F6DD3AD-D72A-5748-A0CB-9A0A9C5A6E80}" type="pres">
      <dgm:prSet presAssocID="{C2205B72-D81F-524F-A48E-F158E445AC3C}" presName="childText" presStyleLbl="conFgAcc1" presStyleIdx="1" presStyleCnt="3">
        <dgm:presLayoutVars>
          <dgm:bulletEnabled val="1"/>
        </dgm:presLayoutVars>
      </dgm:prSet>
      <dgm:spPr/>
      <dgm:t>
        <a:bodyPr/>
        <a:lstStyle/>
        <a:p>
          <a:endParaRPr lang="en-US"/>
        </a:p>
      </dgm:t>
    </dgm:pt>
    <dgm:pt modelId="{596C686F-3F53-514D-8439-2F010391A641}" type="pres">
      <dgm:prSet presAssocID="{B70C8A23-1E6D-6A47-A9AE-38966640DAED}" presName="spaceBetweenRectangles" presStyleCnt="0"/>
      <dgm:spPr/>
    </dgm:pt>
    <dgm:pt modelId="{C3821DF0-994E-8044-9FE2-D90BDB45E156}" type="pres">
      <dgm:prSet presAssocID="{FEB06A1F-0A6A-034A-8A2F-71A2632A2A28}" presName="parentLin" presStyleCnt="0"/>
      <dgm:spPr/>
    </dgm:pt>
    <dgm:pt modelId="{BF46A873-FC8B-C445-9AC0-4E8365E0B4FD}" type="pres">
      <dgm:prSet presAssocID="{FEB06A1F-0A6A-034A-8A2F-71A2632A2A28}" presName="parentLeftMargin" presStyleLbl="node1" presStyleIdx="1" presStyleCnt="3"/>
      <dgm:spPr/>
      <dgm:t>
        <a:bodyPr/>
        <a:lstStyle/>
        <a:p>
          <a:endParaRPr lang="en-US"/>
        </a:p>
      </dgm:t>
    </dgm:pt>
    <dgm:pt modelId="{04852DCD-193E-294E-9C03-75E163C34B69}" type="pres">
      <dgm:prSet presAssocID="{FEB06A1F-0A6A-034A-8A2F-71A2632A2A28}" presName="parentText" presStyleLbl="node1" presStyleIdx="2" presStyleCnt="3">
        <dgm:presLayoutVars>
          <dgm:chMax val="0"/>
          <dgm:bulletEnabled val="1"/>
        </dgm:presLayoutVars>
      </dgm:prSet>
      <dgm:spPr/>
      <dgm:t>
        <a:bodyPr/>
        <a:lstStyle/>
        <a:p>
          <a:endParaRPr lang="en-US"/>
        </a:p>
      </dgm:t>
    </dgm:pt>
    <dgm:pt modelId="{6D3C9472-C0A9-A74A-941B-53B94F37B977}" type="pres">
      <dgm:prSet presAssocID="{FEB06A1F-0A6A-034A-8A2F-71A2632A2A28}" presName="negativeSpace" presStyleCnt="0"/>
      <dgm:spPr/>
    </dgm:pt>
    <dgm:pt modelId="{67C0F674-2354-0947-A450-3205DE2D9BCE}" type="pres">
      <dgm:prSet presAssocID="{FEB06A1F-0A6A-034A-8A2F-71A2632A2A28}" presName="childText" presStyleLbl="conFgAcc1" presStyleIdx="2" presStyleCnt="3">
        <dgm:presLayoutVars>
          <dgm:bulletEnabled val="1"/>
        </dgm:presLayoutVars>
      </dgm:prSet>
      <dgm:spPr/>
      <dgm:t>
        <a:bodyPr/>
        <a:lstStyle/>
        <a:p>
          <a:endParaRPr lang="en-US"/>
        </a:p>
      </dgm:t>
    </dgm:pt>
  </dgm:ptLst>
  <dgm:cxnLst>
    <dgm:cxn modelId="{65697162-0783-AE45-9255-DDCF33ABAC16}" type="presOf" srcId="{80C30412-CF6F-5A43-B407-6FB3AF517933}" destId="{6F5E5F24-5DD8-B049-B666-42BD007882D4}" srcOrd="0" destOrd="0" presId="urn:microsoft.com/office/officeart/2005/8/layout/list1"/>
    <dgm:cxn modelId="{A3668354-B091-374E-AA98-13337A23B5D4}" type="presOf" srcId="{FEB06A1F-0A6A-034A-8A2F-71A2632A2A28}" destId="{04852DCD-193E-294E-9C03-75E163C34B69}" srcOrd="1" destOrd="0" presId="urn:microsoft.com/office/officeart/2005/8/layout/list1"/>
    <dgm:cxn modelId="{01B480C4-A63A-2C4C-8F65-CFD23E78D35F}" srcId="{EFEE8A77-A695-6645-9775-F37B6BB60F11}" destId="{AF4C3B63-E69D-FB4A-A20B-B053F51A6B76}" srcOrd="0" destOrd="0" parTransId="{FC9150F6-4E21-5C4C-B341-0CE97E941F8A}" sibTransId="{3737DCD9-0C67-A740-986B-3344EAA6A217}"/>
    <dgm:cxn modelId="{E80551F5-F98B-1043-A375-3EE081436255}" srcId="{EFEE8A77-A695-6645-9775-F37B6BB60F11}" destId="{FEB06A1F-0A6A-034A-8A2F-71A2632A2A28}" srcOrd="2" destOrd="0" parTransId="{D6F7AB1C-530E-264B-9A6C-2A2840B7AAB4}" sibTransId="{1B40A0E2-BAAC-AD4D-9328-B7DD57CDD66B}"/>
    <dgm:cxn modelId="{52AD591A-0208-7C42-9F74-EA28A4EC9F1B}" type="presOf" srcId="{C2205B72-D81F-524F-A48E-F158E445AC3C}" destId="{723C28F3-BA02-0144-9507-8FCC22B8A46D}" srcOrd="1" destOrd="0" presId="urn:microsoft.com/office/officeart/2005/8/layout/list1"/>
    <dgm:cxn modelId="{EEFA5F53-CC7B-DE4E-BE6C-E50BD7772B49}" type="presOf" srcId="{AF4C3B63-E69D-FB4A-A20B-B053F51A6B76}" destId="{068BD905-A9DD-6D44-9CBB-44A35B080D5D}" srcOrd="0" destOrd="0" presId="urn:microsoft.com/office/officeart/2005/8/layout/list1"/>
    <dgm:cxn modelId="{4A07E68E-8B97-B04A-92B9-9A66B734EE66}" type="presOf" srcId="{FEB06A1F-0A6A-034A-8A2F-71A2632A2A28}" destId="{BF46A873-FC8B-C445-9AC0-4E8365E0B4FD}" srcOrd="0" destOrd="0" presId="urn:microsoft.com/office/officeart/2005/8/layout/list1"/>
    <dgm:cxn modelId="{9251FCA8-0D8F-5245-8FE5-E50F7740BA2C}" srcId="{AF4C3B63-E69D-FB4A-A20B-B053F51A6B76}" destId="{80C30412-CF6F-5A43-B407-6FB3AF517933}" srcOrd="0" destOrd="0" parTransId="{3A9677F9-ED80-FE48-96FD-7A3AF57476CC}" sibTransId="{56C3F9BE-5C51-0F48-858F-9B378BA9A84F}"/>
    <dgm:cxn modelId="{D1C68A96-5914-A24C-A847-9C4DDB3737FD}" type="presOf" srcId="{EFEE8A77-A695-6645-9775-F37B6BB60F11}" destId="{0493EC46-2CB2-2B47-BEBA-ECDCDC9F37D5}" srcOrd="0" destOrd="0" presId="urn:microsoft.com/office/officeart/2005/8/layout/list1"/>
    <dgm:cxn modelId="{1B37406C-D1E7-3B47-9E0C-EDAB40473248}" srcId="{C2205B72-D81F-524F-A48E-F158E445AC3C}" destId="{625ED10B-2F53-794F-8552-56552182EA23}" srcOrd="0" destOrd="0" parTransId="{0A9A8C28-74FB-4249-B52B-C4ADF10BA761}" sibTransId="{3585662F-1EB7-FD47-94DE-1E13C0CDD9BC}"/>
    <dgm:cxn modelId="{0F58D737-651B-8445-9378-9D3DD1208E69}" type="presOf" srcId="{625ED10B-2F53-794F-8552-56552182EA23}" destId="{6F6DD3AD-D72A-5748-A0CB-9A0A9C5A6E80}" srcOrd="0" destOrd="0" presId="urn:microsoft.com/office/officeart/2005/8/layout/list1"/>
    <dgm:cxn modelId="{65C3662F-EC8C-D04A-97CC-ABD8968D5843}" srcId="{FEB06A1F-0A6A-034A-8A2F-71A2632A2A28}" destId="{7F2D63EE-3853-444C-907E-1B0808278462}" srcOrd="0" destOrd="0" parTransId="{040CB8E2-2DF4-C04D-995B-34B96A36F3FA}" sibTransId="{DF41EDC3-F955-9D4C-9F6A-4B1047A20281}"/>
    <dgm:cxn modelId="{81FD7822-9D01-934B-BF4B-1EAE5E302733}" type="presOf" srcId="{C2205B72-D81F-524F-A48E-F158E445AC3C}" destId="{F8E11A58-322F-1249-877D-020FD9DEC2F0}" srcOrd="0" destOrd="0" presId="urn:microsoft.com/office/officeart/2005/8/layout/list1"/>
    <dgm:cxn modelId="{079D3859-D43E-4540-9196-3DA26F876B1A}" type="presOf" srcId="{7F2D63EE-3853-444C-907E-1B0808278462}" destId="{67C0F674-2354-0947-A450-3205DE2D9BCE}" srcOrd="0" destOrd="0" presId="urn:microsoft.com/office/officeart/2005/8/layout/list1"/>
    <dgm:cxn modelId="{E127FDA7-DFB6-F040-89F0-6498B02A1CA6}" type="presOf" srcId="{AF4C3B63-E69D-FB4A-A20B-B053F51A6B76}" destId="{066D5056-354F-1C49-AE20-BB96EB3719B2}" srcOrd="1" destOrd="0" presId="urn:microsoft.com/office/officeart/2005/8/layout/list1"/>
    <dgm:cxn modelId="{9F38B5A2-66B6-1840-82F8-EDF962397D90}" srcId="{EFEE8A77-A695-6645-9775-F37B6BB60F11}" destId="{C2205B72-D81F-524F-A48E-F158E445AC3C}" srcOrd="1" destOrd="0" parTransId="{48C88C1D-A010-BB4B-9A1D-E55D294906FD}" sibTransId="{B70C8A23-1E6D-6A47-A9AE-38966640DAED}"/>
    <dgm:cxn modelId="{2A5D3627-9BA1-6B41-8898-3215C39B3ACC}" type="presParOf" srcId="{0493EC46-2CB2-2B47-BEBA-ECDCDC9F37D5}" destId="{92AF0BF1-BFF7-F74D-9FFA-A564E90BBF7A}" srcOrd="0" destOrd="0" presId="urn:microsoft.com/office/officeart/2005/8/layout/list1"/>
    <dgm:cxn modelId="{92BBD19F-D9C6-3B4A-AD41-4AEA371F0CCF}" type="presParOf" srcId="{92AF0BF1-BFF7-F74D-9FFA-A564E90BBF7A}" destId="{068BD905-A9DD-6D44-9CBB-44A35B080D5D}" srcOrd="0" destOrd="0" presId="urn:microsoft.com/office/officeart/2005/8/layout/list1"/>
    <dgm:cxn modelId="{557D7732-B957-014B-A22E-3030427DC297}" type="presParOf" srcId="{92AF0BF1-BFF7-F74D-9FFA-A564E90BBF7A}" destId="{066D5056-354F-1C49-AE20-BB96EB3719B2}" srcOrd="1" destOrd="0" presId="urn:microsoft.com/office/officeart/2005/8/layout/list1"/>
    <dgm:cxn modelId="{BEFFDE65-120F-6440-9560-EDDD5D6A01E9}" type="presParOf" srcId="{0493EC46-2CB2-2B47-BEBA-ECDCDC9F37D5}" destId="{6CFE315C-A4C6-7C46-A48B-4E4EDE759728}" srcOrd="1" destOrd="0" presId="urn:microsoft.com/office/officeart/2005/8/layout/list1"/>
    <dgm:cxn modelId="{BEBABDE2-0D07-D04C-8095-47733F67A141}" type="presParOf" srcId="{0493EC46-2CB2-2B47-BEBA-ECDCDC9F37D5}" destId="{6F5E5F24-5DD8-B049-B666-42BD007882D4}" srcOrd="2" destOrd="0" presId="urn:microsoft.com/office/officeart/2005/8/layout/list1"/>
    <dgm:cxn modelId="{C44FE249-A1BF-CF42-B5CF-8BDF19386CD1}" type="presParOf" srcId="{0493EC46-2CB2-2B47-BEBA-ECDCDC9F37D5}" destId="{A15E12CE-A3A2-6047-9351-1D87AC65BED1}" srcOrd="3" destOrd="0" presId="urn:microsoft.com/office/officeart/2005/8/layout/list1"/>
    <dgm:cxn modelId="{2D5A3F8E-DBCC-BE49-99BF-F5552C6B1F0D}" type="presParOf" srcId="{0493EC46-2CB2-2B47-BEBA-ECDCDC9F37D5}" destId="{95729C0E-E951-D842-8152-A5F5F0C325C4}" srcOrd="4" destOrd="0" presId="urn:microsoft.com/office/officeart/2005/8/layout/list1"/>
    <dgm:cxn modelId="{999843A8-0784-4A4E-A086-1DDBB71911B5}" type="presParOf" srcId="{95729C0E-E951-D842-8152-A5F5F0C325C4}" destId="{F8E11A58-322F-1249-877D-020FD9DEC2F0}" srcOrd="0" destOrd="0" presId="urn:microsoft.com/office/officeart/2005/8/layout/list1"/>
    <dgm:cxn modelId="{E12D5096-1282-9A4C-A1E3-8B3F2BDE2244}" type="presParOf" srcId="{95729C0E-E951-D842-8152-A5F5F0C325C4}" destId="{723C28F3-BA02-0144-9507-8FCC22B8A46D}" srcOrd="1" destOrd="0" presId="urn:microsoft.com/office/officeart/2005/8/layout/list1"/>
    <dgm:cxn modelId="{ED2A7430-B118-6941-AF5C-8DA528976E81}" type="presParOf" srcId="{0493EC46-2CB2-2B47-BEBA-ECDCDC9F37D5}" destId="{604E672E-CA40-5E43-A2C6-CA2437E0E2C5}" srcOrd="5" destOrd="0" presId="urn:microsoft.com/office/officeart/2005/8/layout/list1"/>
    <dgm:cxn modelId="{0D83E2A7-F09A-EF40-AC18-FF43911F77EB}" type="presParOf" srcId="{0493EC46-2CB2-2B47-BEBA-ECDCDC9F37D5}" destId="{6F6DD3AD-D72A-5748-A0CB-9A0A9C5A6E80}" srcOrd="6" destOrd="0" presId="urn:microsoft.com/office/officeart/2005/8/layout/list1"/>
    <dgm:cxn modelId="{D13B4AC1-090A-AC49-A4F9-8AABBEC793CD}" type="presParOf" srcId="{0493EC46-2CB2-2B47-BEBA-ECDCDC9F37D5}" destId="{596C686F-3F53-514D-8439-2F010391A641}" srcOrd="7" destOrd="0" presId="urn:microsoft.com/office/officeart/2005/8/layout/list1"/>
    <dgm:cxn modelId="{121F1A11-24DF-BB4F-909E-BF9F235EE70E}" type="presParOf" srcId="{0493EC46-2CB2-2B47-BEBA-ECDCDC9F37D5}" destId="{C3821DF0-994E-8044-9FE2-D90BDB45E156}" srcOrd="8" destOrd="0" presId="urn:microsoft.com/office/officeart/2005/8/layout/list1"/>
    <dgm:cxn modelId="{32E8576B-2E82-E744-870F-C34081F38F64}" type="presParOf" srcId="{C3821DF0-994E-8044-9FE2-D90BDB45E156}" destId="{BF46A873-FC8B-C445-9AC0-4E8365E0B4FD}" srcOrd="0" destOrd="0" presId="urn:microsoft.com/office/officeart/2005/8/layout/list1"/>
    <dgm:cxn modelId="{2E045245-1B55-124B-9A1C-FE1C0C78D57C}" type="presParOf" srcId="{C3821DF0-994E-8044-9FE2-D90BDB45E156}" destId="{04852DCD-193E-294E-9C03-75E163C34B69}" srcOrd="1" destOrd="0" presId="urn:microsoft.com/office/officeart/2005/8/layout/list1"/>
    <dgm:cxn modelId="{F27854C4-2E92-174A-ABC2-CBCC5A81F5B9}" type="presParOf" srcId="{0493EC46-2CB2-2B47-BEBA-ECDCDC9F37D5}" destId="{6D3C9472-C0A9-A74A-941B-53B94F37B977}" srcOrd="9" destOrd="0" presId="urn:microsoft.com/office/officeart/2005/8/layout/list1"/>
    <dgm:cxn modelId="{B09581BD-5091-384E-A659-094E289C26BB}" type="presParOf" srcId="{0493EC46-2CB2-2B47-BEBA-ECDCDC9F37D5}" destId="{67C0F674-2354-0947-A450-3205DE2D9BC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E5F24-5DD8-B049-B666-42BD007882D4}">
      <dsp:nvSpPr>
        <dsp:cNvPr id="0" name=""/>
        <dsp:cNvSpPr/>
      </dsp:nvSpPr>
      <dsp:spPr>
        <a:xfrm>
          <a:off x="0" y="330228"/>
          <a:ext cx="5002526" cy="907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252" tIns="333248" rIns="3882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Online checking new and innovation on video games and game update</a:t>
          </a:r>
        </a:p>
      </dsp:txBody>
      <dsp:txXfrm>
        <a:off x="0" y="330228"/>
        <a:ext cx="5002526" cy="907200"/>
      </dsp:txXfrm>
    </dsp:sp>
    <dsp:sp modelId="{066D5056-354F-1C49-AE20-BB96EB3719B2}">
      <dsp:nvSpPr>
        <dsp:cNvPr id="0" name=""/>
        <dsp:cNvSpPr/>
      </dsp:nvSpPr>
      <dsp:spPr>
        <a:xfrm>
          <a:off x="250126" y="94068"/>
          <a:ext cx="3501768" cy="472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359" tIns="0" rIns="132359" bIns="0" numCol="1" spcCol="1270" anchor="ctr" anchorCtr="0">
          <a:noAutofit/>
        </a:bodyPr>
        <a:lstStyle/>
        <a:p>
          <a:pPr lvl="0" algn="l" defTabSz="711200">
            <a:lnSpc>
              <a:spcPct val="90000"/>
            </a:lnSpc>
            <a:spcBef>
              <a:spcPct val="0"/>
            </a:spcBef>
            <a:spcAft>
              <a:spcPct val="35000"/>
            </a:spcAft>
          </a:pPr>
          <a:r>
            <a:rPr lang="en-US" sz="1600" kern="1200" dirty="0" smtClean="0"/>
            <a:t>Every Week</a:t>
          </a:r>
          <a:endParaRPr lang="en-US" sz="1600" kern="1200" dirty="0"/>
        </a:p>
      </dsp:txBody>
      <dsp:txXfrm>
        <a:off x="273183" y="117125"/>
        <a:ext cx="3455654" cy="426206"/>
      </dsp:txXfrm>
    </dsp:sp>
    <dsp:sp modelId="{6F6DD3AD-D72A-5748-A0CB-9A0A9C5A6E80}">
      <dsp:nvSpPr>
        <dsp:cNvPr id="0" name=""/>
        <dsp:cNvSpPr/>
      </dsp:nvSpPr>
      <dsp:spPr>
        <a:xfrm>
          <a:off x="0" y="1559988"/>
          <a:ext cx="5002526" cy="9072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252" tIns="333248" rIns="3882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Find</a:t>
          </a:r>
          <a:r>
            <a:rPr lang="en-US" sz="1600" kern="1200" baseline="0" dirty="0" smtClean="0"/>
            <a:t> time to </a:t>
          </a:r>
          <a:r>
            <a:rPr lang="en-US" sz="1600" kern="1200" dirty="0" smtClean="0"/>
            <a:t>assemble any toys</a:t>
          </a:r>
          <a:r>
            <a:rPr lang="en-US" sz="1600" kern="1200" baseline="0" dirty="0" smtClean="0"/>
            <a:t> or playing some video game</a:t>
          </a:r>
          <a:endParaRPr lang="en-US" sz="1600" kern="1200" dirty="0"/>
        </a:p>
      </dsp:txBody>
      <dsp:txXfrm>
        <a:off x="0" y="1559988"/>
        <a:ext cx="5002526" cy="907200"/>
      </dsp:txXfrm>
    </dsp:sp>
    <dsp:sp modelId="{723C28F3-BA02-0144-9507-8FCC22B8A46D}">
      <dsp:nvSpPr>
        <dsp:cNvPr id="0" name=""/>
        <dsp:cNvSpPr/>
      </dsp:nvSpPr>
      <dsp:spPr>
        <a:xfrm>
          <a:off x="250126" y="1323828"/>
          <a:ext cx="3501768" cy="47232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359" tIns="0" rIns="132359" bIns="0" numCol="1" spcCol="1270" anchor="ctr" anchorCtr="0">
          <a:noAutofit/>
        </a:bodyPr>
        <a:lstStyle/>
        <a:p>
          <a:pPr lvl="0" algn="l" defTabSz="711200">
            <a:lnSpc>
              <a:spcPct val="90000"/>
            </a:lnSpc>
            <a:spcBef>
              <a:spcPct val="0"/>
            </a:spcBef>
            <a:spcAft>
              <a:spcPct val="35000"/>
            </a:spcAft>
          </a:pPr>
          <a:r>
            <a:rPr lang="en-US" sz="1600" kern="1200" dirty="0" smtClean="0"/>
            <a:t>Every Month</a:t>
          </a:r>
          <a:endParaRPr lang="en-US" sz="1600" kern="1200" dirty="0"/>
        </a:p>
      </dsp:txBody>
      <dsp:txXfrm>
        <a:off x="273183" y="1346885"/>
        <a:ext cx="3455654" cy="426206"/>
      </dsp:txXfrm>
    </dsp:sp>
    <dsp:sp modelId="{67C0F674-2354-0947-A450-3205DE2D9BCE}">
      <dsp:nvSpPr>
        <dsp:cNvPr id="0" name=""/>
        <dsp:cNvSpPr/>
      </dsp:nvSpPr>
      <dsp:spPr>
        <a:xfrm>
          <a:off x="0" y="2789749"/>
          <a:ext cx="5002526" cy="1134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8252" tIns="333248" rIns="38825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Join and experience any exhibition about video games and toy when available to inspire my passion</a:t>
          </a:r>
          <a:endParaRPr lang="en-US" sz="1600" kern="1200" dirty="0"/>
        </a:p>
      </dsp:txBody>
      <dsp:txXfrm>
        <a:off x="0" y="2789749"/>
        <a:ext cx="5002526" cy="1134000"/>
      </dsp:txXfrm>
    </dsp:sp>
    <dsp:sp modelId="{04852DCD-193E-294E-9C03-75E163C34B69}">
      <dsp:nvSpPr>
        <dsp:cNvPr id="0" name=""/>
        <dsp:cNvSpPr/>
      </dsp:nvSpPr>
      <dsp:spPr>
        <a:xfrm>
          <a:off x="250126" y="2553589"/>
          <a:ext cx="3501768" cy="47232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2359" tIns="0" rIns="132359" bIns="0" numCol="1" spcCol="1270" anchor="ctr" anchorCtr="0">
          <a:noAutofit/>
        </a:bodyPr>
        <a:lstStyle/>
        <a:p>
          <a:pPr lvl="0" algn="l" defTabSz="711200">
            <a:lnSpc>
              <a:spcPct val="90000"/>
            </a:lnSpc>
            <a:spcBef>
              <a:spcPct val="0"/>
            </a:spcBef>
            <a:spcAft>
              <a:spcPct val="35000"/>
            </a:spcAft>
          </a:pPr>
          <a:r>
            <a:rPr lang="en-US" sz="1600" kern="1200" dirty="0" smtClean="0"/>
            <a:t>Every Year</a:t>
          </a:r>
          <a:endParaRPr lang="en-US" sz="1600" kern="1200" dirty="0"/>
        </a:p>
      </dsp:txBody>
      <dsp:txXfrm>
        <a:off x="273183" y="2576646"/>
        <a:ext cx="3455654"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A9583-15BD-BE43-8244-119830ABC9EA}" type="datetimeFigureOut">
              <a:rPr lang="en-US" smtClean="0"/>
              <a:t>4/17/18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591B0-EB3B-704C-A4E2-6840D608323A}" type="slidenum">
              <a:rPr lang="en-US" smtClean="0"/>
              <a:t>‹#›</a:t>
            </a:fld>
            <a:endParaRPr lang="en-US"/>
          </a:p>
        </p:txBody>
      </p:sp>
    </p:spTree>
    <p:extLst>
      <p:ext uri="{BB962C8B-B14F-4D97-AF65-F5344CB8AC3E}">
        <p14:creationId xmlns:p14="http://schemas.microsoft.com/office/powerpoint/2010/main" val="201329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591B0-EB3B-704C-A4E2-6840D608323A}" type="slidenum">
              <a:rPr lang="en-US" smtClean="0"/>
              <a:t>3</a:t>
            </a:fld>
            <a:endParaRPr lang="en-US"/>
          </a:p>
        </p:txBody>
      </p:sp>
    </p:spTree>
    <p:extLst>
      <p:ext uri="{BB962C8B-B14F-4D97-AF65-F5344CB8AC3E}">
        <p14:creationId xmlns:p14="http://schemas.microsoft.com/office/powerpoint/2010/main" val="177264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th-T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468ABDDF-496C-4FAC-A89E-5B12B90A1450}" type="datetimeFigureOut">
              <a:rPr lang="th-TH" smtClean="0"/>
              <a:t>17/04/61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259460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468ABDDF-496C-4FAC-A89E-5B12B90A1450}" type="datetimeFigureOut">
              <a:rPr lang="th-TH" smtClean="0"/>
              <a:t>17/04/61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166693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468ABDDF-496C-4FAC-A89E-5B12B90A1450}" type="datetimeFigureOut">
              <a:rPr lang="th-TH" smtClean="0"/>
              <a:t>17/04/61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329282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468ABDDF-496C-4FAC-A89E-5B12B90A1450}" type="datetimeFigureOut">
              <a:rPr lang="th-TH" smtClean="0"/>
              <a:t>17/04/61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4777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th-T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8ABDDF-496C-4FAC-A89E-5B12B90A1450}" type="datetimeFigureOut">
              <a:rPr lang="th-TH" smtClean="0"/>
              <a:t>17/04/61</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189483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468ABDDF-496C-4FAC-A89E-5B12B90A1450}" type="datetimeFigureOut">
              <a:rPr lang="th-TH" smtClean="0"/>
              <a:t>17/04/61</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325289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th-T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468ABDDF-496C-4FAC-A89E-5B12B90A1450}" type="datetimeFigureOut">
              <a:rPr lang="th-TH" smtClean="0"/>
              <a:t>17/04/61</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393181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468ABDDF-496C-4FAC-A89E-5B12B90A1450}" type="datetimeFigureOut">
              <a:rPr lang="th-TH" smtClean="0"/>
              <a:t>17/04/61</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323713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ABDDF-496C-4FAC-A89E-5B12B90A1450}" type="datetimeFigureOut">
              <a:rPr lang="th-TH" smtClean="0"/>
              <a:t>17/04/61</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64565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h-T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ABDDF-496C-4FAC-A89E-5B12B90A1450}" type="datetimeFigureOut">
              <a:rPr lang="th-TH" smtClean="0"/>
              <a:t>17/04/61</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1500542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th-T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8ABDDF-496C-4FAC-A89E-5B12B90A1450}" type="datetimeFigureOut">
              <a:rPr lang="th-TH" smtClean="0"/>
              <a:t>17/04/61</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5F4F1ED5-AF1B-466A-8DBA-F4200FFAA81A}" type="slidenum">
              <a:rPr lang="th-TH" smtClean="0"/>
              <a:t>‹#›</a:t>
            </a:fld>
            <a:endParaRPr lang="th-TH"/>
          </a:p>
        </p:txBody>
      </p:sp>
    </p:spTree>
    <p:extLst>
      <p:ext uri="{BB962C8B-B14F-4D97-AF65-F5344CB8AC3E}">
        <p14:creationId xmlns:p14="http://schemas.microsoft.com/office/powerpoint/2010/main" val="28005017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th-T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8ABDDF-496C-4FAC-A89E-5B12B90A1450}" type="datetimeFigureOut">
              <a:rPr lang="th-TH" smtClean="0"/>
              <a:t>17/04/61</a:t>
            </a:fld>
            <a:endParaRPr lang="th-T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F1ED5-AF1B-466A-8DBA-F4200FFAA81A}" type="slidenum">
              <a:rPr lang="th-TH" smtClean="0"/>
              <a:t>‹#›</a:t>
            </a:fld>
            <a:endParaRPr lang="th-TH"/>
          </a:p>
        </p:txBody>
      </p:sp>
    </p:spTree>
    <p:extLst>
      <p:ext uri="{BB962C8B-B14F-4D97-AF65-F5344CB8AC3E}">
        <p14:creationId xmlns:p14="http://schemas.microsoft.com/office/powerpoint/2010/main" val="3718925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 Id="rId3" Type="http://schemas.openxmlformats.org/officeDocument/2006/relationships/image" Target="../media/image29.tif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0" y="-23853"/>
            <a:ext cx="12241410" cy="688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ctrTitle"/>
          </p:nvPr>
        </p:nvSpPr>
        <p:spPr>
          <a:xfrm>
            <a:off x="1369453" y="2485622"/>
            <a:ext cx="9144000" cy="1359191"/>
          </a:xfrm>
        </p:spPr>
        <p:txBody>
          <a:bodyPr/>
          <a:lstStyle/>
          <a:p>
            <a:r>
              <a:rPr lang="ja-JP" altLang="en-US" dirty="0" smtClean="0"/>
              <a:t> </a:t>
            </a:r>
            <a:endParaRPr lang="th-TH" dirty="0"/>
          </a:p>
        </p:txBody>
      </p:sp>
      <p:sp>
        <p:nvSpPr>
          <p:cNvPr id="3" name="Subtitle 2"/>
          <p:cNvSpPr>
            <a:spLocks noGrp="1"/>
          </p:cNvSpPr>
          <p:nvPr>
            <p:ph type="subTitle" idx="1"/>
          </p:nvPr>
        </p:nvSpPr>
        <p:spPr>
          <a:xfrm>
            <a:off x="1496214" y="2836784"/>
            <a:ext cx="9144000" cy="1655762"/>
          </a:xfrm>
        </p:spPr>
        <p:txBody>
          <a:bodyPr/>
          <a:lstStyle/>
          <a:p>
            <a:endParaRPr lang="en-US" dirty="0" smtClean="0"/>
          </a:p>
          <a:p>
            <a:r>
              <a:rPr lang="en-US" altLang="ja-JP" dirty="0" smtClean="0">
                <a:latin typeface="Arial Rounded MT Bold" panose="020F0704030504030204" pitchFamily="34" charset="0"/>
                <a:cs typeface="Aharoni" panose="02010803020104030203" pitchFamily="2" charset="-79"/>
              </a:rPr>
              <a:t>..5 Ps of my..</a:t>
            </a:r>
          </a:p>
          <a:p>
            <a:r>
              <a:rPr lang="ja-JP" altLang="en-US" dirty="0" smtClean="0">
                <a:latin typeface="Aharoni" panose="02010803020104030203" pitchFamily="2" charset="-79"/>
                <a:cs typeface="Aharoni" panose="02010803020104030203" pitchFamily="2" charset="-79"/>
              </a:rPr>
              <a:t>幸</a:t>
            </a:r>
            <a:r>
              <a:rPr lang="ja-JP" altLang="en-US" dirty="0">
                <a:latin typeface="Aharoni" panose="02010803020104030203" pitchFamily="2" charset="-79"/>
                <a:cs typeface="Aharoni" panose="02010803020104030203" pitchFamily="2" charset="-79"/>
              </a:rPr>
              <a:t>せな生</a:t>
            </a:r>
            <a:r>
              <a:rPr lang="ja-JP" altLang="en-US" dirty="0" smtClean="0">
                <a:latin typeface="Aharoni" panose="02010803020104030203" pitchFamily="2" charset="-79"/>
                <a:cs typeface="Aharoni" panose="02010803020104030203" pitchFamily="2" charset="-79"/>
              </a:rPr>
              <a:t>活</a:t>
            </a:r>
            <a:endParaRPr lang="th-TH" dirty="0">
              <a:latin typeface="Aharoni" panose="02010803020104030203" pitchFamily="2" charset="-79"/>
            </a:endParaRPr>
          </a:p>
        </p:txBody>
      </p:sp>
      <p:sp>
        <p:nvSpPr>
          <p:cNvPr id="8" name="Rectangle 7"/>
          <p:cNvSpPr/>
          <p:nvPr/>
        </p:nvSpPr>
        <p:spPr>
          <a:xfrm>
            <a:off x="6003634"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480" y="2897374"/>
            <a:ext cx="1799860" cy="1534582"/>
          </a:xfrm>
          <a:prstGeom prst="rect">
            <a:avLst/>
          </a:prstGeom>
        </p:spPr>
      </p:pic>
      <p:sp>
        <p:nvSpPr>
          <p:cNvPr id="14" name="Subtitle 2"/>
          <p:cNvSpPr txBox="1">
            <a:spLocks/>
          </p:cNvSpPr>
          <p:nvPr/>
        </p:nvSpPr>
        <p:spPr>
          <a:xfrm>
            <a:off x="6910856" y="6354288"/>
            <a:ext cx="5281144" cy="39331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ja-JP" smtClean="0"/>
              <a:t>21790823  </a:t>
            </a:r>
            <a:r>
              <a:rPr lang="en-US" altLang="ja-JP" dirty="0" err="1" smtClean="0"/>
              <a:t>Thianbodee</a:t>
            </a:r>
            <a:r>
              <a:rPr lang="en-US" altLang="ja-JP" dirty="0" smtClean="0"/>
              <a:t> </a:t>
            </a:r>
            <a:r>
              <a:rPr lang="en-US" altLang="ja-JP" dirty="0" err="1" smtClean="0"/>
              <a:t>Chutivanichayakul</a:t>
            </a:r>
            <a:endParaRPr lang="en-US" altLang="ja-JP" dirty="0" smtClean="0">
              <a:latin typeface="Arial Rounded MT Bold" panose="020F0704030504030204" pitchFamily="34" charset="0"/>
              <a:cs typeface="Aharoni" panose="02010803020104030203" pitchFamily="2" charset="-79"/>
            </a:endParaRPr>
          </a:p>
        </p:txBody>
      </p:sp>
    </p:spTree>
    <p:extLst>
      <p:ext uri="{BB962C8B-B14F-4D97-AF65-F5344CB8AC3E}">
        <p14:creationId xmlns:p14="http://schemas.microsoft.com/office/powerpoint/2010/main" val="4244769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1016"/>
            <a:ext cx="6538823" cy="6862104"/>
          </a:xfrm>
          <a:prstGeom prst="rect">
            <a:avLst/>
          </a:prstGeom>
        </p:spPr>
      </p:pic>
      <p:sp>
        <p:nvSpPr>
          <p:cNvPr id="2" name="Title 1"/>
          <p:cNvSpPr>
            <a:spLocks noGrp="1"/>
          </p:cNvSpPr>
          <p:nvPr>
            <p:ph type="title"/>
          </p:nvPr>
        </p:nvSpPr>
        <p:spPr>
          <a:xfrm>
            <a:off x="5814204" y="365125"/>
            <a:ext cx="5539596" cy="1325563"/>
          </a:xfrm>
        </p:spPr>
        <p:txBody>
          <a:bodyPr/>
          <a:lstStyle/>
          <a:p>
            <a:endParaRPr lang="th-TH" dirty="0"/>
          </a:p>
        </p:txBody>
      </p:sp>
      <p:pic>
        <p:nvPicPr>
          <p:cNvPr id="4" name="Picture 3"/>
          <p:cNvPicPr>
            <a:picLocks noChangeAspect="1"/>
          </p:cNvPicPr>
          <p:nvPr/>
        </p:nvPicPr>
        <p:blipFill>
          <a:blip r:embed="rId3"/>
          <a:stretch>
            <a:fillRect/>
          </a:stretch>
        </p:blipFill>
        <p:spPr>
          <a:xfrm>
            <a:off x="0" y="631767"/>
            <a:ext cx="2254955" cy="2044835"/>
          </a:xfrm>
          <a:prstGeom prst="rect">
            <a:avLst/>
          </a:prstGeom>
        </p:spPr>
      </p:pic>
      <p:pic>
        <p:nvPicPr>
          <p:cNvPr id="6" name="Picture 5"/>
          <p:cNvPicPr>
            <a:picLocks noChangeAspect="1"/>
          </p:cNvPicPr>
          <p:nvPr/>
        </p:nvPicPr>
        <p:blipFill>
          <a:blip r:embed="rId4"/>
          <a:stretch>
            <a:fillRect/>
          </a:stretch>
        </p:blipFill>
        <p:spPr>
          <a:xfrm>
            <a:off x="5569961" y="1"/>
            <a:ext cx="6538823" cy="6858000"/>
          </a:xfrm>
          <a:prstGeom prst="rect">
            <a:avLst/>
          </a:prstGeom>
        </p:spPr>
      </p:pic>
      <p:sp>
        <p:nvSpPr>
          <p:cNvPr id="7" name="Rectangle 6"/>
          <p:cNvSpPr/>
          <p:nvPr/>
        </p:nvSpPr>
        <p:spPr>
          <a:xfrm>
            <a:off x="5569961" y="14526"/>
            <a:ext cx="3263488" cy="3401534"/>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My Professor from NUCB</a:t>
            </a:r>
          </a:p>
          <a:p>
            <a:pPr algn="ctr"/>
            <a:r>
              <a:rPr lang="en-US" b="1" dirty="0" smtClean="0"/>
              <a:t>Who provide the business knowledge</a:t>
            </a:r>
            <a:r>
              <a:rPr lang="en-US" dirty="0" smtClean="0"/>
              <a:t>.</a:t>
            </a:r>
          </a:p>
        </p:txBody>
      </p:sp>
      <p:sp>
        <p:nvSpPr>
          <p:cNvPr id="8" name="Rectangle 7"/>
          <p:cNvSpPr/>
          <p:nvPr/>
        </p:nvSpPr>
        <p:spPr>
          <a:xfrm>
            <a:off x="9822223" y="3399566"/>
            <a:ext cx="2283216" cy="3441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My Parent</a:t>
            </a:r>
          </a:p>
          <a:p>
            <a:pPr algn="ctr"/>
            <a:r>
              <a:rPr lang="en-US" b="1" dirty="0" smtClean="0"/>
              <a:t>For financial support </a:t>
            </a:r>
          </a:p>
          <a:p>
            <a:pPr algn="ctr"/>
            <a:r>
              <a:rPr lang="en-US" i="1" dirty="0" smtClean="0"/>
              <a:t>(in the beginning) </a:t>
            </a:r>
            <a:endParaRPr lang="th-TH" i="1" dirty="0"/>
          </a:p>
        </p:txBody>
      </p:sp>
      <p:sp>
        <p:nvSpPr>
          <p:cNvPr id="10" name="Rectangle 9"/>
          <p:cNvSpPr/>
          <p:nvPr/>
        </p:nvSpPr>
        <p:spPr>
          <a:xfrm>
            <a:off x="1" y="4502989"/>
            <a:ext cx="3275334" cy="23385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My Business Partner </a:t>
            </a:r>
            <a:r>
              <a:rPr lang="en-US" b="1" dirty="0" err="1" smtClean="0"/>
              <a:t>ie</a:t>
            </a:r>
            <a:r>
              <a:rPr lang="en-US" b="1" dirty="0" smtClean="0"/>
              <a:t>. BANDAI ,TAMIYA, SONY, MICROSOFT and </a:t>
            </a:r>
            <a:r>
              <a:rPr lang="en-US" b="1" dirty="0" err="1" smtClean="0"/>
              <a:t>etc</a:t>
            </a:r>
            <a:endParaRPr lang="th-TH" b="1" dirty="0"/>
          </a:p>
        </p:txBody>
      </p:sp>
      <p:sp>
        <p:nvSpPr>
          <p:cNvPr id="11" name="Rectangle 10"/>
          <p:cNvSpPr/>
          <p:nvPr/>
        </p:nvSpPr>
        <p:spPr>
          <a:xfrm>
            <a:off x="5569961" y="5037826"/>
            <a:ext cx="3263488" cy="1803680"/>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My friends from Gamer’s society</a:t>
            </a:r>
            <a:endParaRPr lang="th-TH" b="1" dirty="0"/>
          </a:p>
        </p:txBody>
      </p:sp>
      <p:pic>
        <p:nvPicPr>
          <p:cNvPr id="12" name="Picture 11"/>
          <p:cNvPicPr>
            <a:picLocks noChangeAspect="1"/>
          </p:cNvPicPr>
          <p:nvPr/>
        </p:nvPicPr>
        <p:blipFill>
          <a:blip r:embed="rId5"/>
          <a:stretch>
            <a:fillRect/>
          </a:stretch>
        </p:blipFill>
        <p:spPr>
          <a:xfrm>
            <a:off x="9517310" y="254908"/>
            <a:ext cx="1907613" cy="1907613"/>
          </a:xfrm>
          <a:prstGeom prst="rect">
            <a:avLst/>
          </a:prstGeom>
        </p:spPr>
      </p:pic>
      <p:pic>
        <p:nvPicPr>
          <p:cNvPr id="13" name="Picture 12"/>
          <p:cNvPicPr>
            <a:picLocks noChangeAspect="1"/>
          </p:cNvPicPr>
          <p:nvPr/>
        </p:nvPicPr>
        <p:blipFill>
          <a:blip r:embed="rId6"/>
          <a:stretch>
            <a:fillRect/>
          </a:stretch>
        </p:blipFill>
        <p:spPr>
          <a:xfrm>
            <a:off x="3283400" y="2125006"/>
            <a:ext cx="2321271" cy="1298613"/>
          </a:xfrm>
          <a:prstGeom prst="rect">
            <a:avLst/>
          </a:prstGeom>
        </p:spPr>
      </p:pic>
    </p:spTree>
    <p:extLst>
      <p:ext uri="{BB962C8B-B14F-4D97-AF65-F5344CB8AC3E}">
        <p14:creationId xmlns:p14="http://schemas.microsoft.com/office/powerpoint/2010/main" val="2916379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69120" y="0"/>
            <a:ext cx="3822880" cy="6858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 name="Oval 8"/>
          <p:cNvSpPr/>
          <p:nvPr/>
        </p:nvSpPr>
        <p:spPr>
          <a:xfrm>
            <a:off x="9011991" y="445954"/>
            <a:ext cx="2537138" cy="217653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t>P</a:t>
            </a:r>
            <a:r>
              <a:rPr lang="en-US" dirty="0" smtClean="0"/>
              <a:t>artner</a:t>
            </a:r>
            <a:endParaRPr lang="th-TH" dirty="0"/>
          </a:p>
        </p:txBody>
      </p:sp>
      <p:sp>
        <p:nvSpPr>
          <p:cNvPr id="13" name="Rectangle 12"/>
          <p:cNvSpPr/>
          <p:nvPr/>
        </p:nvSpPr>
        <p:spPr>
          <a:xfrm>
            <a:off x="0" y="0"/>
            <a:ext cx="8369120" cy="2009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Sustainable Benefits</a:t>
            </a:r>
            <a:endParaRPr lang="th-TH" sz="3200" dirty="0"/>
          </a:p>
        </p:txBody>
      </p:sp>
      <p:sp>
        <p:nvSpPr>
          <p:cNvPr id="14" name="Content Placeholder 2"/>
          <p:cNvSpPr txBox="1">
            <a:spLocks/>
          </p:cNvSpPr>
          <p:nvPr/>
        </p:nvSpPr>
        <p:spPr>
          <a:xfrm>
            <a:off x="0" y="2009103"/>
            <a:ext cx="8369120" cy="4848897"/>
          </a:xfrm>
          <a:prstGeom prst="rect">
            <a:avLst/>
          </a:prstGeom>
          <a:solidFill>
            <a:schemeClr val="accent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1"/>
              </a:solidFill>
              <a:latin typeface="Berlin Sans FB" panose="020E0602020502020306" pitchFamily="34" charset="0"/>
            </a:endParaRPr>
          </a:p>
          <a:p>
            <a:pPr marL="0" indent="0">
              <a:buFont typeface="Arial" panose="020B0604020202020204" pitchFamily="34" charset="0"/>
              <a:buNone/>
            </a:pPr>
            <a:r>
              <a:rPr lang="en-US" sz="2000" dirty="0" smtClean="0">
                <a:latin typeface="Berlin Sans FB" panose="020E0602020502020306" pitchFamily="34" charset="0"/>
              </a:rPr>
              <a:t>It could be impossible to be success if we don’t have any partner.  However, to create a sustain partner benefit should be on both side.</a:t>
            </a:r>
          </a:p>
          <a:p>
            <a:pPr marL="0" indent="0">
              <a:buFont typeface="Arial" panose="020B0604020202020204" pitchFamily="34" charset="0"/>
              <a:buNone/>
            </a:pPr>
            <a:r>
              <a:rPr lang="en-US" sz="2000" dirty="0" smtClean="0">
                <a:latin typeface="Berlin Sans FB" panose="020E0602020502020306" pitchFamily="34" charset="0"/>
              </a:rPr>
              <a:t>In this case to establish game/toy store most of the products that provide in the store will be import from outside Thailand which mean most of my partner will be located around the world.</a:t>
            </a:r>
          </a:p>
          <a:p>
            <a:pPr marL="0" indent="0">
              <a:buFont typeface="Arial" panose="020B0604020202020204" pitchFamily="34" charset="0"/>
              <a:buNone/>
            </a:pPr>
            <a:r>
              <a:rPr lang="en-US" sz="2000" dirty="0" smtClean="0">
                <a:latin typeface="Berlin Sans FB" panose="020E0602020502020306" pitchFamily="34" charset="0"/>
              </a:rPr>
              <a:t>As I will try to do marketing to promote my store to be well-known around Thailand to strengthen sale channel.  Therefore, I could help my partner by helping to develop their sale channel in Thailand.  The bigger sale channel I can make the more benefit we can get.</a:t>
            </a:r>
          </a:p>
          <a:p>
            <a:pPr marL="0" indent="0">
              <a:buFont typeface="Arial" panose="020B0604020202020204" pitchFamily="34" charset="0"/>
              <a:buNone/>
            </a:pPr>
            <a:r>
              <a:rPr lang="en-US" sz="2000" dirty="0" smtClean="0">
                <a:latin typeface="Berlin Sans FB" panose="020E0602020502020306" pitchFamily="34" charset="0"/>
              </a:rPr>
              <a:t>In simple word I could say me and my partner will getting strong together by helping each other.  I will help them by sale channel and they will help me by support reasonable price and high quality products.</a:t>
            </a:r>
          </a:p>
          <a:p>
            <a:pPr marL="0" indent="0">
              <a:buFont typeface="Arial" panose="020B0604020202020204" pitchFamily="34" charset="0"/>
              <a:buNone/>
            </a:pPr>
            <a:endParaRPr lang="en-US" sz="2000" dirty="0" smtClean="0">
              <a:solidFill>
                <a:schemeClr val="bg1"/>
              </a:solidFill>
              <a:latin typeface="Berlin Sans FB" panose="020E0602020502020306" pitchFamily="34" charset="0"/>
            </a:endParaRPr>
          </a:p>
          <a:p>
            <a:pPr marL="0" indent="0">
              <a:buFont typeface="Arial" panose="020B0604020202020204" pitchFamily="34" charset="0"/>
              <a:buNone/>
            </a:pPr>
            <a:endParaRPr lang="en-US" dirty="0" smtClean="0">
              <a:latin typeface="Berlin Sans FB" panose="020E0602020502020306" pitchFamily="34" charset="0"/>
            </a:endParaRPr>
          </a:p>
        </p:txBody>
      </p:sp>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7736" y="4310743"/>
            <a:ext cx="3824263" cy="2547257"/>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7477" y="2538290"/>
            <a:ext cx="2706165" cy="2038891"/>
          </a:xfrm>
          <a:prstGeom prst="rect">
            <a:avLst/>
          </a:prstGeom>
        </p:spPr>
      </p:pic>
    </p:spTree>
    <p:extLst>
      <p:ext uri="{BB962C8B-B14F-4D97-AF65-F5344CB8AC3E}">
        <p14:creationId xmlns:p14="http://schemas.microsoft.com/office/powerpoint/2010/main" val="3942086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010" y="445954"/>
            <a:ext cx="7766463" cy="5731009"/>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th-TH" dirty="0"/>
          </a:p>
        </p:txBody>
      </p:sp>
      <p:sp>
        <p:nvSpPr>
          <p:cNvPr id="6" name="Rectangle 5"/>
          <p:cNvSpPr/>
          <p:nvPr/>
        </p:nvSpPr>
        <p:spPr>
          <a:xfrm>
            <a:off x="8369120" y="0"/>
            <a:ext cx="3822880" cy="6858000"/>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Oval 8"/>
          <p:cNvSpPr/>
          <p:nvPr/>
        </p:nvSpPr>
        <p:spPr>
          <a:xfrm>
            <a:off x="9011991" y="386579"/>
            <a:ext cx="2537138" cy="217653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t>P</a:t>
            </a:r>
            <a:r>
              <a:rPr lang="en-US" dirty="0" smtClean="0"/>
              <a:t>artner</a:t>
            </a:r>
            <a:endParaRPr lang="th-TH" dirty="0"/>
          </a:p>
        </p:txBody>
      </p:sp>
      <p:sp>
        <p:nvSpPr>
          <p:cNvPr id="5" name="Rectangle 4"/>
          <p:cNvSpPr/>
          <p:nvPr/>
        </p:nvSpPr>
        <p:spPr>
          <a:xfrm>
            <a:off x="0" y="0"/>
            <a:ext cx="8369120" cy="2009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Support from partner</a:t>
            </a:r>
            <a:endParaRPr lang="th-TH" sz="3200" dirty="0"/>
          </a:p>
        </p:txBody>
      </p:sp>
      <p:sp>
        <p:nvSpPr>
          <p:cNvPr id="10" name="Content Placeholder 2"/>
          <p:cNvSpPr txBox="1">
            <a:spLocks/>
          </p:cNvSpPr>
          <p:nvPr/>
        </p:nvSpPr>
        <p:spPr>
          <a:xfrm>
            <a:off x="0" y="2009103"/>
            <a:ext cx="8369120" cy="4848897"/>
          </a:xfrm>
          <a:prstGeom prst="rect">
            <a:avLst/>
          </a:prstGeom>
          <a:solidFill>
            <a:schemeClr val="accent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1"/>
              </a:solidFill>
              <a:latin typeface="Berlin Sans FB" panose="020E0602020502020306" pitchFamily="34" charset="0"/>
            </a:endParaRPr>
          </a:p>
          <a:p>
            <a:pPr marL="0" indent="0">
              <a:buFont typeface="Arial" panose="020B0604020202020204" pitchFamily="34" charset="0"/>
              <a:buNone/>
            </a:pPr>
            <a:r>
              <a:rPr lang="en-US" sz="2000" dirty="0" smtClean="0">
                <a:latin typeface="Berlin Sans FB" panose="020E0602020502020306" pitchFamily="34" charset="0"/>
              </a:rPr>
              <a:t>Frankly speaking, Thailand don’t have any local supplier on game or toy.  Therefore, the important support from my partner is to have product deliver from my partner.</a:t>
            </a:r>
          </a:p>
          <a:p>
            <a:pPr marL="0" indent="0">
              <a:buFont typeface="Arial" panose="020B0604020202020204" pitchFamily="34" charset="0"/>
              <a:buNone/>
            </a:pPr>
            <a:r>
              <a:rPr lang="en-US" sz="2000" dirty="0" smtClean="0">
                <a:latin typeface="Berlin Sans FB" panose="020E0602020502020306" pitchFamily="34" charset="0"/>
              </a:rPr>
              <a:t>If is most important key to be success in owning a game or toy is to have a good </a:t>
            </a:r>
            <a:r>
              <a:rPr lang="en-US" sz="2000" dirty="0">
                <a:latin typeface="Berlin Sans FB" panose="020E0602020502020306" pitchFamily="34" charset="0"/>
              </a:rPr>
              <a:t>support from every partner outside Thailand.  The support could be such as a better price, marketing tools, develop of new products and delivery process.</a:t>
            </a:r>
          </a:p>
          <a:p>
            <a:pPr marL="0" indent="0">
              <a:buFont typeface="Arial" panose="020B0604020202020204" pitchFamily="34" charset="0"/>
              <a:buNone/>
            </a:pPr>
            <a:r>
              <a:rPr lang="en-US" sz="2000" dirty="0">
                <a:latin typeface="Berlin Sans FB" panose="020E0602020502020306" pitchFamily="34" charset="0"/>
              </a:rPr>
              <a:t>When our relationship become stronger together with sale volume growth every year.  I </a:t>
            </a:r>
            <a:r>
              <a:rPr lang="en-US" sz="2000" dirty="0" smtClean="0">
                <a:latin typeface="Berlin Sans FB" panose="020E0602020502020306" pitchFamily="34" charset="0"/>
              </a:rPr>
              <a:t>believe </a:t>
            </a:r>
            <a:r>
              <a:rPr lang="en-US" sz="2000" dirty="0">
                <a:latin typeface="Berlin Sans FB" panose="020E0602020502020306" pitchFamily="34" charset="0"/>
              </a:rPr>
              <a:t>there could be another step that we could move forward. </a:t>
            </a:r>
            <a:r>
              <a:rPr lang="en-US" sz="2000" dirty="0" smtClean="0">
                <a:latin typeface="Berlin Sans FB" panose="020E0602020502020306" pitchFamily="34" charset="0"/>
              </a:rPr>
              <a:t> The next step to be an sole distributor in Thailand.  This will be a big expand on volume and improve distribution channel as well.</a:t>
            </a:r>
            <a:endParaRPr lang="en-US" sz="2000" dirty="0">
              <a:latin typeface="Berlin Sans FB" panose="020E0602020502020306" pitchFamily="34" charset="0"/>
            </a:endParaRPr>
          </a:p>
          <a:p>
            <a:pPr marL="0" indent="0">
              <a:buFont typeface="Arial" panose="020B0604020202020204" pitchFamily="34" charset="0"/>
              <a:buNone/>
            </a:pPr>
            <a:r>
              <a:rPr lang="en-US" sz="2000" dirty="0" smtClean="0">
                <a:latin typeface="Berlin Sans FB" panose="020E0602020502020306" pitchFamily="34" charset="0"/>
              </a:rPr>
              <a:t>Moreover, Thailand is also </a:t>
            </a:r>
            <a:r>
              <a:rPr lang="en-US" sz="2000" dirty="0">
                <a:latin typeface="Berlin Sans FB" panose="020E0602020502020306" pitchFamily="34" charset="0"/>
              </a:rPr>
              <a:t>one of the location </a:t>
            </a:r>
            <a:r>
              <a:rPr lang="en-US" sz="2000" dirty="0" smtClean="0">
                <a:latin typeface="Berlin Sans FB" panose="020E0602020502020306" pitchFamily="34" charset="0"/>
              </a:rPr>
              <a:t>which good for located and expand around ASEA.  This could be count as one of the highest opportunity.</a:t>
            </a:r>
            <a:endParaRPr lang="en-US" sz="2000" dirty="0">
              <a:latin typeface="Berlin Sans FB" panose="020E0602020502020306" pitchFamily="34" charset="0"/>
            </a:endParaRPr>
          </a:p>
          <a:p>
            <a:pPr marL="0" indent="0">
              <a:buFont typeface="Arial" panose="020B0604020202020204" pitchFamily="34" charset="0"/>
              <a:buNone/>
            </a:pPr>
            <a:endParaRPr lang="en-US" dirty="0" smtClean="0">
              <a:latin typeface="Berlin Sans FB" panose="020E0602020502020306" pitchFamily="34"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9120" y="4505458"/>
            <a:ext cx="3822880" cy="2352542"/>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1079" y="2623297"/>
            <a:ext cx="2998961" cy="1882161"/>
          </a:xfrm>
          <a:prstGeom prst="rect">
            <a:avLst/>
          </a:prstGeom>
        </p:spPr>
      </p:pic>
    </p:spTree>
    <p:extLst>
      <p:ext uri="{BB962C8B-B14F-4D97-AF65-F5344CB8AC3E}">
        <p14:creationId xmlns:p14="http://schemas.microsoft.com/office/powerpoint/2010/main" val="1524856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365" y="1027906"/>
            <a:ext cx="2426418" cy="2206943"/>
          </a:xfrm>
          <a:prstGeom prst="rect">
            <a:avLst/>
          </a:prstGeom>
        </p:spPr>
      </p:pic>
      <p:sp>
        <p:nvSpPr>
          <p:cNvPr id="5" name="Rectangle 4"/>
          <p:cNvSpPr/>
          <p:nvPr/>
        </p:nvSpPr>
        <p:spPr>
          <a:xfrm>
            <a:off x="323779" y="1744455"/>
            <a:ext cx="1833772" cy="523220"/>
          </a:xfrm>
          <a:prstGeom prst="rect">
            <a:avLst/>
          </a:prstGeom>
        </p:spPr>
        <p:txBody>
          <a:bodyPr wrap="none">
            <a:spAutoFit/>
          </a:bodyPr>
          <a:lstStyle/>
          <a:p>
            <a:r>
              <a:rPr lang="en-US" dirty="0" smtClean="0"/>
              <a:t>Persistence</a:t>
            </a:r>
            <a:endParaRPr lang="en-US" dirty="0"/>
          </a:p>
        </p:txBody>
      </p:sp>
      <p:sp>
        <p:nvSpPr>
          <p:cNvPr id="6" name="Rectangle 5"/>
          <p:cNvSpPr/>
          <p:nvPr/>
        </p:nvSpPr>
        <p:spPr>
          <a:xfrm>
            <a:off x="0" y="0"/>
            <a:ext cx="3808870" cy="6858000"/>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Oval 6"/>
          <p:cNvSpPr/>
          <p:nvPr/>
        </p:nvSpPr>
        <p:spPr>
          <a:xfrm>
            <a:off x="669704" y="261889"/>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smtClean="0"/>
              <a:t>P</a:t>
            </a:r>
            <a:r>
              <a:rPr lang="en-US" sz="2000" dirty="0" smtClean="0"/>
              <a:t>ersistence</a:t>
            </a:r>
            <a:endParaRPr lang="th-TH" sz="2000" dirty="0"/>
          </a:p>
        </p:txBody>
      </p:sp>
      <p:sp>
        <p:nvSpPr>
          <p:cNvPr id="10" name="Rectangle 9"/>
          <p:cNvSpPr/>
          <p:nvPr/>
        </p:nvSpPr>
        <p:spPr>
          <a:xfrm>
            <a:off x="3822880" y="0"/>
            <a:ext cx="8369120" cy="2009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Stay on Track</a:t>
            </a:r>
            <a:endParaRPr lang="th-TH" sz="3200" b="1" dirty="0"/>
          </a:p>
        </p:txBody>
      </p:sp>
      <p:sp>
        <p:nvSpPr>
          <p:cNvPr id="11" name="Content Placeholder 2"/>
          <p:cNvSpPr txBox="1">
            <a:spLocks/>
          </p:cNvSpPr>
          <p:nvPr/>
        </p:nvSpPr>
        <p:spPr>
          <a:xfrm>
            <a:off x="3822880" y="2009103"/>
            <a:ext cx="8369120" cy="4848897"/>
          </a:xfrm>
          <a:prstGeom prst="rect">
            <a:avLst/>
          </a:prstGeom>
          <a:solidFill>
            <a:schemeClr val="accent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Berlin Sans FB" panose="020E0602020502020306" pitchFamily="34" charset="0"/>
            </a:endParaRPr>
          </a:p>
          <a:p>
            <a:pPr marL="0" indent="0">
              <a:buFont typeface="Arial" panose="020B0604020202020204" pitchFamily="34" charset="0"/>
              <a:buNone/>
            </a:pPr>
            <a:r>
              <a:rPr lang="en-US" sz="2000" dirty="0" smtClean="0">
                <a:latin typeface="Berlin Sans FB" panose="020E0602020502020306" pitchFamily="34" charset="0"/>
              </a:rPr>
              <a:t>As human being is is very important to know you passion and keep them as there are.  </a:t>
            </a:r>
          </a:p>
          <a:p>
            <a:pPr marL="0" indent="0">
              <a:buNone/>
            </a:pPr>
            <a:r>
              <a:rPr lang="en-US" sz="2000" dirty="0" smtClean="0">
                <a:latin typeface="Berlin Sans FB" panose="020E0602020502020306" pitchFamily="34" charset="0"/>
              </a:rPr>
              <a:t>For me as I know my passion quite well since when I was a child where I love to drawing then </a:t>
            </a:r>
            <a:r>
              <a:rPr lang="en-US" sz="2000" dirty="0">
                <a:latin typeface="Berlin Sans FB" panose="020E0602020502020306" pitchFamily="34" charset="0"/>
              </a:rPr>
              <a:t>I choose </a:t>
            </a:r>
            <a:r>
              <a:rPr lang="en-US" sz="2000" dirty="0" smtClean="0">
                <a:latin typeface="Berlin Sans FB" panose="020E0602020502020306" pitchFamily="34" charset="0"/>
              </a:rPr>
              <a:t>bachelor as architecture which keep me on track.  However, I believe that when getting older and start working we will have less free time and this is where most of people has lost their passion.</a:t>
            </a:r>
          </a:p>
          <a:p>
            <a:pPr marL="0" indent="0">
              <a:buNone/>
            </a:pPr>
            <a:r>
              <a:rPr lang="en-US" sz="2000" dirty="0" smtClean="0">
                <a:latin typeface="Berlin Sans FB" panose="020E0602020502020306" pitchFamily="34" charset="0"/>
              </a:rPr>
              <a:t>But not for me, today I still spend most of my free time playing some game </a:t>
            </a:r>
            <a:r>
              <a:rPr lang="en-US" sz="2000" dirty="0">
                <a:latin typeface="Berlin Sans FB" panose="020E0602020502020306" pitchFamily="34" charset="0"/>
              </a:rPr>
              <a:t>and </a:t>
            </a:r>
            <a:r>
              <a:rPr lang="en-US" sz="2000" dirty="0" smtClean="0">
                <a:latin typeface="Berlin Sans FB" panose="020E0602020502020306" pitchFamily="34" charset="0"/>
              </a:rPr>
              <a:t>assemble some model to keep my passion.  Further more, I still keep on finding new idea and new product which change from what I used to play.  When I get older I could see another perspective where I can keep my passion and create a better future.</a:t>
            </a:r>
          </a:p>
          <a:p>
            <a:pPr marL="0" indent="0">
              <a:buNone/>
            </a:pPr>
            <a:r>
              <a:rPr lang="en-US" sz="2000" dirty="0" smtClean="0">
                <a:latin typeface="Berlin Sans FB" panose="020E0602020502020306" pitchFamily="34" charset="0"/>
              </a:rPr>
              <a:t>I could say that to keep passion is very important.  I still keep them and enjoy them everyday when I have free time and it always make me happy. </a:t>
            </a:r>
            <a:endParaRPr lang="en-US" sz="2000" dirty="0" smtClean="0">
              <a:solidFill>
                <a:schemeClr val="bg1"/>
              </a:solidFill>
              <a:latin typeface="Berlin Sans FB" panose="020E0602020502020306" pitchFamily="34" charset="0"/>
            </a:endParaRPr>
          </a:p>
          <a:p>
            <a:pPr marL="0" indent="0">
              <a:buFont typeface="Arial" panose="020B0604020202020204" pitchFamily="34" charset="0"/>
              <a:buNone/>
            </a:pPr>
            <a:endParaRPr lang="en-US" dirty="0" smtClean="0">
              <a:latin typeface="Berlin Sans FB" panose="020E0602020502020306" pitchFamily="34" charset="0"/>
            </a:endParaRPr>
          </a:p>
        </p:txBody>
      </p:sp>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3365" y="4965700"/>
            <a:ext cx="3708400" cy="1892300"/>
          </a:xfr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55" y="3998526"/>
            <a:ext cx="1060568" cy="87021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2423" y="2961463"/>
            <a:ext cx="2316447" cy="1979869"/>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3846" y="2783083"/>
            <a:ext cx="1365126" cy="1365126"/>
          </a:xfrm>
          <a:prstGeom prst="rect">
            <a:avLst/>
          </a:prstGeom>
        </p:spPr>
      </p:pic>
    </p:spTree>
    <p:extLst>
      <p:ext uri="{BB962C8B-B14F-4D97-AF65-F5344CB8AC3E}">
        <p14:creationId xmlns:p14="http://schemas.microsoft.com/office/powerpoint/2010/main" val="38203510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3822880" y="2009103"/>
            <a:ext cx="8369120" cy="4848897"/>
          </a:xfrm>
          <a:prstGeom prst="rect">
            <a:avLst/>
          </a:prstGeom>
          <a:solidFill>
            <a:schemeClr val="accent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Berlin Sans FB" panose="020E0602020502020306" pitchFamily="34" charset="0"/>
            </a:endParaRPr>
          </a:p>
          <a:p>
            <a:pPr marL="0" indent="0">
              <a:buNone/>
            </a:pPr>
            <a:r>
              <a:rPr lang="en-US" sz="2000" dirty="0" smtClean="0">
                <a:latin typeface="Berlin Sans FB" panose="020E0602020502020306" pitchFamily="34" charset="0"/>
              </a:rPr>
              <a:t>When I’m working and I don’t have time to do what I like such as playing some video game, </a:t>
            </a:r>
            <a:r>
              <a:rPr lang="en-US" sz="2000" dirty="0">
                <a:latin typeface="Berlin Sans FB" panose="020E0602020502020306" pitchFamily="34" charset="0"/>
              </a:rPr>
              <a:t>assemble </a:t>
            </a:r>
            <a:r>
              <a:rPr lang="en-US" sz="2000" dirty="0" smtClean="0">
                <a:latin typeface="Berlin Sans FB" panose="020E0602020502020306" pitchFamily="34" charset="0"/>
              </a:rPr>
              <a:t>some model, or going to play board game with my old friends some time it could make my lost my passion.  When I’m spend most of my </a:t>
            </a:r>
            <a:r>
              <a:rPr lang="en-US" sz="2000" dirty="0">
                <a:latin typeface="Berlin Sans FB" panose="020E0602020502020306" pitchFamily="34" charset="0"/>
              </a:rPr>
              <a:t>time </a:t>
            </a:r>
            <a:r>
              <a:rPr lang="en-US" sz="2000" dirty="0" smtClean="0">
                <a:latin typeface="Berlin Sans FB" panose="020E0602020502020306" pitchFamily="34" charset="0"/>
              </a:rPr>
              <a:t>on </a:t>
            </a:r>
            <a:r>
              <a:rPr lang="en-US" sz="2000" dirty="0">
                <a:latin typeface="Berlin Sans FB" panose="020E0602020502020306" pitchFamily="34" charset="0"/>
              </a:rPr>
              <a:t>working </a:t>
            </a:r>
            <a:r>
              <a:rPr lang="en-US" sz="2000" dirty="0" smtClean="0">
                <a:latin typeface="Berlin Sans FB" panose="020E0602020502020306" pitchFamily="34" charset="0"/>
              </a:rPr>
              <a:t>and sometime </a:t>
            </a:r>
            <a:r>
              <a:rPr lang="en-US" sz="2000" dirty="0">
                <a:latin typeface="Berlin Sans FB" panose="020E0602020502020306" pitchFamily="34" charset="0"/>
              </a:rPr>
              <a:t>I </a:t>
            </a:r>
            <a:r>
              <a:rPr lang="en-US" sz="2000" dirty="0" smtClean="0">
                <a:latin typeface="Berlin Sans FB" panose="020E0602020502020306" pitchFamily="34" charset="0"/>
              </a:rPr>
              <a:t>feel used </a:t>
            </a:r>
            <a:r>
              <a:rPr lang="en-US" sz="2000" dirty="0">
                <a:latin typeface="Berlin Sans FB" panose="020E0602020502020306" pitchFamily="34" charset="0"/>
              </a:rPr>
              <a:t>to them and I start to lost my passion.</a:t>
            </a:r>
          </a:p>
          <a:p>
            <a:pPr marL="0" indent="0">
              <a:buNone/>
            </a:pPr>
            <a:r>
              <a:rPr lang="en-US" sz="2000" dirty="0" smtClean="0">
                <a:latin typeface="Berlin Sans FB" panose="020E0602020502020306" pitchFamily="34" charset="0"/>
              </a:rPr>
              <a:t>However, I feel that if its going like this it could make me lost my passion.  Therefore, I need to bring back my passion what I could do first is try to revise my passion by search new innovative game or toy which can bring back my passion from time to time.  Moreover, when I have free time I will try to give sometime of my free time to see my collection to maintain my passion.</a:t>
            </a:r>
          </a:p>
          <a:p>
            <a:pPr marL="0" indent="0">
              <a:buNone/>
            </a:pPr>
            <a:r>
              <a:rPr lang="en-US" sz="2000" dirty="0" smtClean="0">
                <a:latin typeface="Berlin Sans FB" panose="020E0602020502020306" pitchFamily="34" charset="0"/>
              </a:rPr>
              <a:t>People can lost their passion from their surrounding however I still believe that the true passion where our happiness is still deep inside everyone.  It only waiting for the right time to revise again.</a:t>
            </a:r>
            <a:endParaRPr lang="en-US" sz="2000" dirty="0">
              <a:latin typeface="Berlin Sans FB" panose="020E0602020502020306" pitchFamily="34" charset="0"/>
            </a:endParaRPr>
          </a:p>
        </p:txBody>
      </p:sp>
      <p:sp>
        <p:nvSpPr>
          <p:cNvPr id="13" name="Rectangle 12"/>
          <p:cNvSpPr/>
          <p:nvPr/>
        </p:nvSpPr>
        <p:spPr>
          <a:xfrm>
            <a:off x="3822880" y="0"/>
            <a:ext cx="8369120" cy="2009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Stay focus</a:t>
            </a:r>
            <a:endParaRPr lang="th-TH" sz="3200" b="1" dirty="0"/>
          </a:p>
        </p:txBody>
      </p:sp>
      <p:sp>
        <p:nvSpPr>
          <p:cNvPr id="11" name="Rectangle 10"/>
          <p:cNvSpPr/>
          <p:nvPr/>
        </p:nvSpPr>
        <p:spPr>
          <a:xfrm>
            <a:off x="0" y="0"/>
            <a:ext cx="3822880" cy="6858000"/>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Oval 11"/>
          <p:cNvSpPr/>
          <p:nvPr/>
        </p:nvSpPr>
        <p:spPr>
          <a:xfrm>
            <a:off x="669704" y="261889"/>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smtClean="0"/>
              <a:t>P</a:t>
            </a:r>
            <a:r>
              <a:rPr lang="en-US" sz="2000" dirty="0" smtClean="0"/>
              <a:t>ersistence</a:t>
            </a:r>
            <a:endParaRPr lang="th-TH" sz="2000" dirty="0"/>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269" y="2716361"/>
            <a:ext cx="1385994" cy="1154995"/>
          </a:xfrm>
          <a:prstGeom prst="rect">
            <a:avLst/>
          </a:prstGeom>
        </p:spPr>
      </p:pic>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2716361"/>
            <a:ext cx="1440973" cy="1879807"/>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86" y="3271234"/>
            <a:ext cx="3916442" cy="2937332"/>
          </a:xfrm>
          <a:prstGeom prst="rect">
            <a:avLst/>
          </a:prstGeom>
        </p:spPr>
      </p:pic>
    </p:spTree>
    <p:extLst>
      <p:ext uri="{BB962C8B-B14F-4D97-AF65-F5344CB8AC3E}">
        <p14:creationId xmlns:p14="http://schemas.microsoft.com/office/powerpoint/2010/main" val="1029815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84" y="-594"/>
            <a:ext cx="3483372" cy="6858594"/>
          </a:xfrm>
          <a:prstGeom prst="rect">
            <a:avLst/>
          </a:prstGeom>
          <a:ln w="6350">
            <a:solidFill>
              <a:schemeClr val="bg1"/>
            </a:solidFill>
          </a:ln>
        </p:spPr>
      </p:pic>
      <p:pic>
        <p:nvPicPr>
          <p:cNvPr id="4" name="Picture 3"/>
          <p:cNvPicPr>
            <a:picLocks noChangeAspect="1"/>
          </p:cNvPicPr>
          <p:nvPr/>
        </p:nvPicPr>
        <p:blipFill>
          <a:blip r:embed="rId3"/>
          <a:stretch>
            <a:fillRect/>
          </a:stretch>
        </p:blipFill>
        <p:spPr>
          <a:xfrm>
            <a:off x="274211" y="376907"/>
            <a:ext cx="2499577" cy="2194750"/>
          </a:xfrm>
          <a:prstGeom prst="rect">
            <a:avLst/>
          </a:prstGeom>
        </p:spPr>
      </p:pic>
      <p:sp>
        <p:nvSpPr>
          <p:cNvPr id="5" name="Rectangular Callout 4"/>
          <p:cNvSpPr/>
          <p:nvPr/>
        </p:nvSpPr>
        <p:spPr>
          <a:xfrm>
            <a:off x="5116210" y="167769"/>
            <a:ext cx="4377413" cy="2860194"/>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smtClean="0"/>
              <a:t>W</a:t>
            </a:r>
            <a:r>
              <a:rPr lang="en-US" dirty="0" smtClean="0"/>
              <a:t>ork Life Balance</a:t>
            </a:r>
          </a:p>
          <a:p>
            <a:pPr algn="ctr"/>
            <a:r>
              <a:rPr lang="en-US" dirty="0" smtClean="0"/>
              <a:t>I believe that if we attend to do something in long-term, we need to make a balance in our life</a:t>
            </a:r>
            <a:endParaRPr lang="th-TH" dirty="0"/>
          </a:p>
        </p:txBody>
      </p:sp>
      <p:sp>
        <p:nvSpPr>
          <p:cNvPr id="6" name="Oval Callout 5"/>
          <p:cNvSpPr/>
          <p:nvPr/>
        </p:nvSpPr>
        <p:spPr>
          <a:xfrm>
            <a:off x="8216153" y="3773419"/>
            <a:ext cx="3975847" cy="2788745"/>
          </a:xfrm>
          <a:prstGeom prst="wedgeEllipseCallout">
            <a:avLst>
              <a:gd name="adj1" fmla="val -62938"/>
              <a:gd name="adj2" fmla="val -7610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smtClean="0"/>
              <a:t>M</a:t>
            </a:r>
            <a:r>
              <a:rPr lang="en-US" dirty="0" smtClean="0"/>
              <a:t>easurement</a:t>
            </a:r>
          </a:p>
          <a:p>
            <a:pPr algn="ctr"/>
            <a:r>
              <a:rPr lang="en-US" dirty="0" smtClean="0"/>
              <a:t>I will reflect my action monthly and also every ending of the year</a:t>
            </a:r>
            <a:endParaRPr lang="th-TH" dirty="0"/>
          </a:p>
        </p:txBody>
      </p:sp>
      <p:sp>
        <p:nvSpPr>
          <p:cNvPr id="7" name="Cloud Callout 6"/>
          <p:cNvSpPr/>
          <p:nvPr/>
        </p:nvSpPr>
        <p:spPr>
          <a:xfrm>
            <a:off x="3649293" y="3773419"/>
            <a:ext cx="3682738" cy="2715290"/>
          </a:xfrm>
          <a:prstGeom prst="cloudCallout">
            <a:avLst>
              <a:gd name="adj1" fmla="val 49267"/>
              <a:gd name="adj2" fmla="val -6744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smtClean="0"/>
              <a:t>F</a:t>
            </a:r>
            <a:r>
              <a:rPr lang="en-US" dirty="0" smtClean="0"/>
              <a:t>inding inspiration  &amp; role model</a:t>
            </a:r>
            <a:endParaRPr lang="th-TH" dirty="0"/>
          </a:p>
        </p:txBody>
      </p:sp>
      <p:pic>
        <p:nvPicPr>
          <p:cNvPr id="10" name="Picture 9"/>
          <p:cNvPicPr>
            <a:picLocks noChangeAspect="1"/>
          </p:cNvPicPr>
          <p:nvPr/>
        </p:nvPicPr>
        <p:blipFill>
          <a:blip r:embed="rId4"/>
          <a:stretch>
            <a:fillRect/>
          </a:stretch>
        </p:blipFill>
        <p:spPr>
          <a:xfrm>
            <a:off x="-1104" y="2678430"/>
            <a:ext cx="1438781" cy="1877731"/>
          </a:xfrm>
          <a:prstGeom prst="rect">
            <a:avLst/>
          </a:prstGeom>
        </p:spPr>
      </p:pic>
      <p:pic>
        <p:nvPicPr>
          <p:cNvPr id="11" name="Picture 10"/>
          <p:cNvPicPr>
            <a:picLocks noChangeAspect="1"/>
          </p:cNvPicPr>
          <p:nvPr/>
        </p:nvPicPr>
        <p:blipFill>
          <a:blip r:embed="rId5"/>
          <a:stretch>
            <a:fillRect/>
          </a:stretch>
        </p:blipFill>
        <p:spPr>
          <a:xfrm>
            <a:off x="1995510" y="3027963"/>
            <a:ext cx="1383912" cy="115224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691" y="3994867"/>
            <a:ext cx="4077441" cy="2894824"/>
          </a:xfrm>
          <a:prstGeom prst="rect">
            <a:avLst/>
          </a:prstGeom>
        </p:spPr>
      </p:pic>
    </p:spTree>
    <p:extLst>
      <p:ext uri="{BB962C8B-B14F-4D97-AF65-F5344CB8AC3E}">
        <p14:creationId xmlns:p14="http://schemas.microsoft.com/office/powerpoint/2010/main" val="1639318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669704" y="261889"/>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smtClean="0"/>
              <a:t>P</a:t>
            </a:r>
            <a:r>
              <a:rPr lang="en-US" sz="2000" dirty="0" smtClean="0"/>
              <a:t>ersistence</a:t>
            </a:r>
            <a:endParaRPr lang="th-TH" sz="2000" dirty="0"/>
          </a:p>
        </p:txBody>
      </p:sp>
      <p:sp>
        <p:nvSpPr>
          <p:cNvPr id="13" name="Rectangle 12"/>
          <p:cNvSpPr/>
          <p:nvPr/>
        </p:nvSpPr>
        <p:spPr>
          <a:xfrm>
            <a:off x="7041694" y="0"/>
            <a:ext cx="5150305" cy="2738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Don’t lose your passion</a:t>
            </a:r>
            <a:endParaRPr lang="th-TH" sz="3200" dirty="0"/>
          </a:p>
        </p:txBody>
      </p:sp>
      <p:sp>
        <p:nvSpPr>
          <p:cNvPr id="14" name="Content Placeholder 2"/>
          <p:cNvSpPr txBox="1">
            <a:spLocks/>
          </p:cNvSpPr>
          <p:nvPr/>
        </p:nvSpPr>
        <p:spPr>
          <a:xfrm>
            <a:off x="0" y="2738437"/>
            <a:ext cx="7041693" cy="4119563"/>
          </a:xfrm>
          <a:prstGeom prst="rect">
            <a:avLst/>
          </a:prstGeom>
          <a:solidFill>
            <a:schemeClr val="accent4"/>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Berlin Sans FB" panose="020E0602020502020306" pitchFamily="34" charset="0"/>
            </a:endParaRPr>
          </a:p>
          <a:p>
            <a:pPr marL="0" indent="0">
              <a:buFont typeface="Arial" panose="020B0604020202020204" pitchFamily="34" charset="0"/>
              <a:buNone/>
            </a:pPr>
            <a:r>
              <a:rPr lang="en-US" dirty="0" smtClean="0">
                <a:latin typeface="Berlin Sans FB" panose="020E0602020502020306" pitchFamily="34" charset="0"/>
              </a:rPr>
              <a:t>Everyone born to have happiness, therefore, I believe everyone will always try to find their happiness.  To me I always go back to do the thing that I love which can lead me to happiness.</a:t>
            </a:r>
          </a:p>
          <a:p>
            <a:pPr marL="0" indent="0">
              <a:buFont typeface="Arial" panose="020B0604020202020204" pitchFamily="34" charset="0"/>
              <a:buNone/>
            </a:pPr>
            <a:r>
              <a:rPr lang="en-US" dirty="0" smtClean="0">
                <a:latin typeface="Berlin Sans FB" panose="020E0602020502020306" pitchFamily="34" charset="0"/>
              </a:rPr>
              <a:t>Until today I still have the same happiness since I was young.  I still playing video games or toys when I have free time.  As time go by I don’t have much free time as before but I still fulfil my happiness only by buying those video games or toy even I didn’t play them I still feel happy with what I did.</a:t>
            </a:r>
          </a:p>
          <a:p>
            <a:pPr marL="0" indent="0">
              <a:buFont typeface="Arial" panose="020B0604020202020204" pitchFamily="34" charset="0"/>
              <a:buNone/>
            </a:pPr>
            <a:r>
              <a:rPr lang="en-US" dirty="0" smtClean="0">
                <a:latin typeface="Berlin Sans FB" panose="020E0602020502020306" pitchFamily="34" charset="0"/>
              </a:rPr>
              <a:t>Due to my passion is never change and I still find the way to fulfil my passion until today.  I could say that when I have any opportunity to fulfil my passion I will not lose my chance.  It still be a long way in the future but the passion that I have today will make me who I am and achieve my goal.</a:t>
            </a:r>
          </a:p>
          <a:p>
            <a:pPr marL="0" indent="0">
              <a:buFont typeface="Arial" panose="020B0604020202020204" pitchFamily="34" charset="0"/>
              <a:buNone/>
            </a:pPr>
            <a:r>
              <a:rPr lang="en-US" dirty="0" smtClean="0">
                <a:latin typeface="Berlin Sans FB" panose="020E0602020502020306" pitchFamily="34" charset="0"/>
              </a:rPr>
              <a:t>By doing something that I like, it will make the greater outcome and  no matter what </a:t>
            </a:r>
            <a:r>
              <a:rPr lang="en-US" dirty="0">
                <a:latin typeface="Berlin Sans FB" panose="020E0602020502020306" pitchFamily="34" charset="0"/>
              </a:rPr>
              <a:t>I</a:t>
            </a:r>
            <a:r>
              <a:rPr lang="en-US" dirty="0" smtClean="0">
                <a:latin typeface="Berlin Sans FB" panose="020E0602020502020306" pitchFamily="34" charset="0"/>
              </a:rPr>
              <a:t> do if it was the thing I love it will make a happy life which everyone is dreaming about.</a:t>
            </a:r>
            <a:endParaRPr lang="en-US" dirty="0">
              <a:latin typeface="Berlin Sans FB" panose="020E0602020502020306" pitchFamily="34" charset="0"/>
            </a:endParaRPr>
          </a:p>
        </p:txBody>
      </p:sp>
      <p:pic>
        <p:nvPicPr>
          <p:cNvPr id="9" name="Picture 8"/>
          <p:cNvPicPr>
            <a:picLocks noChangeAspect="1"/>
          </p:cNvPicPr>
          <p:nvPr/>
        </p:nvPicPr>
        <p:blipFill>
          <a:blip r:embed="rId2"/>
          <a:stretch>
            <a:fillRect/>
          </a:stretch>
        </p:blipFill>
        <p:spPr>
          <a:xfrm>
            <a:off x="0" y="0"/>
            <a:ext cx="7041695" cy="2738437"/>
          </a:xfrm>
          <a:prstGeom prst="rect">
            <a:avLst/>
          </a:prstGeom>
        </p:spPr>
      </p:pic>
      <p:pic>
        <p:nvPicPr>
          <p:cNvPr id="7" name="Picture 6"/>
          <p:cNvPicPr>
            <a:picLocks noChangeAspect="1"/>
          </p:cNvPicPr>
          <p:nvPr/>
        </p:nvPicPr>
        <p:blipFill>
          <a:blip r:embed="rId3"/>
          <a:stretch>
            <a:fillRect/>
          </a:stretch>
        </p:blipFill>
        <p:spPr>
          <a:xfrm>
            <a:off x="7041693" y="2738437"/>
            <a:ext cx="5150307" cy="4119563"/>
          </a:xfrm>
          <a:prstGeom prst="rect">
            <a:avLst/>
          </a:prstGeom>
        </p:spPr>
      </p:pic>
      <p:graphicFrame>
        <p:nvGraphicFramePr>
          <p:cNvPr id="3" name="Diagram 2"/>
          <p:cNvGraphicFramePr/>
          <p:nvPr>
            <p:extLst>
              <p:ext uri="{D42A27DB-BD31-4B8C-83A1-F6EECF244321}">
                <p14:modId xmlns:p14="http://schemas.microsoft.com/office/powerpoint/2010/main" val="1981998343"/>
              </p:ext>
            </p:extLst>
          </p:nvPr>
        </p:nvGraphicFramePr>
        <p:xfrm>
          <a:off x="7097110" y="2840182"/>
          <a:ext cx="5002526" cy="401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86465" y="1631155"/>
            <a:ext cx="1260764" cy="630382"/>
          </a:xfrm>
          <a:prstGeom prst="rect">
            <a:avLst/>
          </a:prstGeom>
        </p:spPr>
      </p:pic>
    </p:spTree>
    <p:extLst>
      <p:ext uri="{BB962C8B-B14F-4D97-AF65-F5344CB8AC3E}">
        <p14:creationId xmlns:p14="http://schemas.microsoft.com/office/powerpoint/2010/main" val="505098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77546" y="0"/>
            <a:ext cx="8314453" cy="6858000"/>
          </a:xfrm>
          <a:solidFill>
            <a:schemeClr val="accent4"/>
          </a:solidFill>
          <a:ln w="6350">
            <a:solidFill>
              <a:schemeClr val="bg1"/>
            </a:solidFill>
          </a:ln>
        </p:spPr>
        <p:txBody>
          <a:bodyPr>
            <a:normAutofit/>
          </a:bodyPr>
          <a:lstStyle/>
          <a:p>
            <a:pPr marL="0" indent="0">
              <a:buNone/>
            </a:pPr>
            <a:endParaRPr lang="en-US" dirty="0" smtClean="0">
              <a:latin typeface="Berlin Sans FB" panose="020E0602020502020306" pitchFamily="34" charset="0"/>
            </a:endParaRPr>
          </a:p>
          <a:p>
            <a:pPr marL="0" indent="0">
              <a:buNone/>
            </a:pPr>
            <a:r>
              <a:rPr lang="en-US" sz="2000" dirty="0" smtClean="0">
                <a:latin typeface="Berlin Sans FB" panose="020E0602020502020306" pitchFamily="34" charset="0"/>
              </a:rPr>
              <a:t>Since, I was young I must say that my life was fulfilled by Gameboy Pocket , PlayStation , Nintendo and any other toys. Moreover, in recently years, </a:t>
            </a:r>
            <a:r>
              <a:rPr lang="en-US" sz="2000" dirty="0">
                <a:latin typeface="Berlin Sans FB" panose="020E0602020502020306" pitchFamily="34" charset="0"/>
              </a:rPr>
              <a:t>I was founded that I am a </a:t>
            </a:r>
            <a:r>
              <a:rPr lang="en-US" sz="2000" dirty="0" err="1" smtClean="0">
                <a:latin typeface="Berlin Sans FB" panose="020E0602020502020306" pitchFamily="34" charset="0"/>
              </a:rPr>
              <a:t>Gundam</a:t>
            </a:r>
            <a:r>
              <a:rPr lang="en-US" sz="2000" dirty="0" smtClean="0">
                <a:latin typeface="Berlin Sans FB" panose="020E0602020502020306" pitchFamily="34" charset="0"/>
              </a:rPr>
              <a:t> and Tamiya Mania.</a:t>
            </a:r>
          </a:p>
          <a:p>
            <a:pPr marL="0" indent="0">
              <a:buNone/>
            </a:pPr>
            <a:r>
              <a:rPr lang="en-US" sz="2000" dirty="0" smtClean="0">
                <a:latin typeface="Berlin Sans FB" panose="020E0602020502020306" pitchFamily="34" charset="0"/>
              </a:rPr>
              <a:t>It was started from watching a series of its Manga (comics), observing its models ,entering all kind of </a:t>
            </a:r>
            <a:r>
              <a:rPr lang="en-US" sz="2000" dirty="0" err="1" smtClean="0">
                <a:latin typeface="Berlin Sans FB" panose="020E0602020502020306" pitchFamily="34" charset="0"/>
              </a:rPr>
              <a:t>Gundam</a:t>
            </a:r>
            <a:r>
              <a:rPr lang="en-US" sz="2000" dirty="0" smtClean="0">
                <a:latin typeface="Berlin Sans FB" panose="020E0602020502020306" pitchFamily="34" charset="0"/>
              </a:rPr>
              <a:t> exhibitions and then making my own </a:t>
            </a:r>
            <a:r>
              <a:rPr lang="en-US" sz="2000" dirty="0" err="1" smtClean="0">
                <a:latin typeface="Berlin Sans FB" panose="020E0602020502020306" pitchFamily="34" charset="0"/>
              </a:rPr>
              <a:t>Gundam</a:t>
            </a:r>
            <a:r>
              <a:rPr lang="en-US" sz="2000" dirty="0" smtClean="0">
                <a:latin typeface="Berlin Sans FB" panose="020E0602020502020306" pitchFamily="34" charset="0"/>
              </a:rPr>
              <a:t>.</a:t>
            </a:r>
          </a:p>
          <a:p>
            <a:pPr marL="0" indent="0">
              <a:buNone/>
            </a:pPr>
            <a:r>
              <a:rPr lang="en-US" sz="2000" dirty="0" smtClean="0">
                <a:latin typeface="Berlin Sans FB" panose="020E0602020502020306" pitchFamily="34" charset="0"/>
              </a:rPr>
              <a:t>There are so many sophisticated steps in order to make a </a:t>
            </a:r>
            <a:r>
              <a:rPr lang="en-US" sz="2000" dirty="0" err="1" smtClean="0">
                <a:latin typeface="Berlin Sans FB" panose="020E0602020502020306" pitchFamily="34" charset="0"/>
              </a:rPr>
              <a:t>Gundam</a:t>
            </a:r>
            <a:r>
              <a:rPr lang="en-US" sz="2000" dirty="0">
                <a:latin typeface="Berlin Sans FB" panose="020E0602020502020306" pitchFamily="34" charset="0"/>
              </a:rPr>
              <a:t> </a:t>
            </a:r>
            <a:r>
              <a:rPr lang="en-US" sz="2000" dirty="0" smtClean="0">
                <a:latin typeface="Berlin Sans FB" panose="020E0602020502020306" pitchFamily="34" charset="0"/>
              </a:rPr>
              <a:t>which include distinguishing, coloring, and assembling all particles. Some larger.. some smaller and yes, some very tiny and hard to deal with. However, I never feel discouraged. It seem like I am getting an obsession with them. </a:t>
            </a:r>
            <a:r>
              <a:rPr lang="en-US" sz="2000" dirty="0" err="1" smtClean="0">
                <a:latin typeface="Berlin Sans FB" panose="020E0602020502020306" pitchFamily="34" charset="0"/>
              </a:rPr>
              <a:t>Gundam</a:t>
            </a:r>
            <a:r>
              <a:rPr lang="en-US" sz="2000" dirty="0" smtClean="0">
                <a:latin typeface="Berlin Sans FB" panose="020E0602020502020306" pitchFamily="34" charset="0"/>
              </a:rPr>
              <a:t> have turned me from “A Lazy guy”  to be energetic man. Till now, 20 models of </a:t>
            </a:r>
            <a:r>
              <a:rPr lang="en-US" sz="2000" dirty="0" err="1" smtClean="0">
                <a:latin typeface="Berlin Sans FB" panose="020E0602020502020306" pitchFamily="34" charset="0"/>
              </a:rPr>
              <a:t>Gundam</a:t>
            </a:r>
            <a:r>
              <a:rPr lang="en-US" sz="2000" dirty="0" smtClean="0">
                <a:latin typeface="Berlin Sans FB" panose="020E0602020502020306" pitchFamily="34" charset="0"/>
              </a:rPr>
              <a:t> were created from my own hand but yet I still enjoyed and never getting bored. Therefore, I realized that if we can do something we love. It will make everyday go on happily.</a:t>
            </a:r>
          </a:p>
          <a:p>
            <a:pPr marL="0" indent="0">
              <a:buNone/>
            </a:pPr>
            <a:r>
              <a:rPr lang="en-US" sz="2000" dirty="0" smtClean="0">
                <a:latin typeface="Berlin Sans FB" panose="020E0602020502020306" pitchFamily="34" charset="0"/>
              </a:rPr>
              <a:t>And if we can bring something we love into our work life. It’s a plus</a:t>
            </a:r>
            <a:r>
              <a:rPr lang="th-TH" sz="2000" dirty="0" smtClean="0">
                <a:latin typeface="Berlin Sans FB" panose="020E0602020502020306" pitchFamily="34" charset="0"/>
              </a:rPr>
              <a:t>+</a:t>
            </a:r>
          </a:p>
          <a:p>
            <a:pPr marL="0" indent="0">
              <a:buNone/>
            </a:pPr>
            <a:r>
              <a:rPr lang="en-US" sz="2000" dirty="0" smtClean="0">
                <a:latin typeface="Berlin Sans FB" panose="020E0602020502020306" pitchFamily="34" charset="0"/>
              </a:rPr>
              <a:t>Moreover, when I walk around the toy shop or game shop time went so fast.  I believe that It could be because when you do something you like time will pass very fast.  Also when there was an exhibition about game or toy I always join them.  Not only that I also sometime join some competition that head on the exhibition as well.</a:t>
            </a:r>
            <a:endParaRPr lang="th-TH" sz="2000" dirty="0" smtClean="0">
              <a:latin typeface="Berlin Sans FB" panose="020E0602020502020306" pitchFamily="34" charset="0"/>
            </a:endParaRPr>
          </a:p>
          <a:p>
            <a:pPr marL="0" indent="0">
              <a:buNone/>
            </a:pPr>
            <a:endParaRPr lang="th-TH" dirty="0">
              <a:solidFill>
                <a:schemeClr val="bg1"/>
              </a:solidFill>
              <a:latin typeface="Berlin Sans FB" panose="020E0602020502020306" pitchFamily="34" charset="0"/>
            </a:endParaRPr>
          </a:p>
          <a:p>
            <a:pPr marL="0" indent="0">
              <a:buNone/>
            </a:pPr>
            <a:endParaRPr lang="en-US" dirty="0">
              <a:solidFill>
                <a:srgbClr val="FF0000"/>
              </a:solidFill>
              <a:latin typeface="Berlin Sans FB" panose="020E0602020502020306" pitchFamily="34" charset="0"/>
            </a:endParaRPr>
          </a:p>
        </p:txBody>
      </p:sp>
      <p:sp>
        <p:nvSpPr>
          <p:cNvPr id="5" name="Oval 4"/>
          <p:cNvSpPr/>
          <p:nvPr/>
        </p:nvSpPr>
        <p:spPr>
          <a:xfrm>
            <a:off x="669704" y="594396"/>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t>P</a:t>
            </a:r>
            <a:r>
              <a:rPr lang="en-US" dirty="0" smtClean="0"/>
              <a:t>assion</a:t>
            </a:r>
            <a:endParaRPr lang="th-TH"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587576"/>
            <a:ext cx="4473963" cy="4062606"/>
          </a:xfrm>
          <a:prstGeom prst="rect">
            <a:avLst/>
          </a:prstGeom>
        </p:spPr>
      </p:pic>
    </p:spTree>
    <p:extLst>
      <p:ext uri="{BB962C8B-B14F-4D97-AF65-F5344CB8AC3E}">
        <p14:creationId xmlns:p14="http://schemas.microsoft.com/office/powerpoint/2010/main" val="3870444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9557" y="0"/>
            <a:ext cx="9582442" cy="6858000"/>
          </a:xfrm>
          <a:solidFill>
            <a:schemeClr val="accent4"/>
          </a:solidFill>
          <a:ln w="6350">
            <a:solidFill>
              <a:schemeClr val="bg1"/>
            </a:solidFill>
          </a:ln>
        </p:spPr>
        <p:txBody>
          <a:bodyPr>
            <a:normAutofit/>
          </a:bodyPr>
          <a:lstStyle/>
          <a:p>
            <a:pPr marL="0" indent="0">
              <a:buNone/>
            </a:pPr>
            <a:r>
              <a:rPr lang="en-US" sz="2000" dirty="0" smtClean="0">
                <a:latin typeface="Berlin Sans FB" panose="020E0602020502020306" pitchFamily="34" charset="0"/>
              </a:rPr>
              <a:t>Below are some famous exhibitions in Thailand that I love to join.  There are many good exhibition that I always joy but this two are very famous in Thailand where I can’t hardly miss.  I was start from observer but nowadays I’m one of exhibitor or player. </a:t>
            </a:r>
            <a:endParaRPr lang="en-US" dirty="0" smtClean="0">
              <a:latin typeface="Berlin Sans FB" panose="020E0602020502020306" pitchFamily="34" charset="0"/>
            </a:endParaRPr>
          </a:p>
        </p:txBody>
      </p:sp>
      <p:sp>
        <p:nvSpPr>
          <p:cNvPr id="7" name="Rectangle 6"/>
          <p:cNvSpPr/>
          <p:nvPr/>
        </p:nvSpPr>
        <p:spPr>
          <a:xfrm>
            <a:off x="2609557" y="864525"/>
            <a:ext cx="9582442" cy="2319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7"/>
          <p:cNvSpPr/>
          <p:nvPr/>
        </p:nvSpPr>
        <p:spPr>
          <a:xfrm>
            <a:off x="0" y="0"/>
            <a:ext cx="2609557"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4" name="Picture 3"/>
          <p:cNvPicPr>
            <a:picLocks noChangeAspect="1"/>
          </p:cNvPicPr>
          <p:nvPr/>
        </p:nvPicPr>
        <p:blipFill>
          <a:blip r:embed="rId3"/>
          <a:stretch>
            <a:fillRect/>
          </a:stretch>
        </p:blipFill>
        <p:spPr>
          <a:xfrm>
            <a:off x="2707948" y="953877"/>
            <a:ext cx="5087473" cy="2142905"/>
          </a:xfrm>
          <a:prstGeom prst="rect">
            <a:avLst/>
          </a:prstGeom>
        </p:spPr>
      </p:pic>
      <p:sp>
        <p:nvSpPr>
          <p:cNvPr id="9" name="Oval 8"/>
          <p:cNvSpPr/>
          <p:nvPr/>
        </p:nvSpPr>
        <p:spPr>
          <a:xfrm>
            <a:off x="99750" y="96909"/>
            <a:ext cx="2410690" cy="2194715"/>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t>P</a:t>
            </a:r>
            <a:r>
              <a:rPr lang="en-US" dirty="0" smtClean="0"/>
              <a:t>assion</a:t>
            </a:r>
            <a:endParaRPr lang="th-TH" dirty="0"/>
          </a:p>
        </p:txBody>
      </p:sp>
      <p:sp>
        <p:nvSpPr>
          <p:cNvPr id="11" name="Rectangle 10"/>
          <p:cNvSpPr/>
          <p:nvPr/>
        </p:nvSpPr>
        <p:spPr>
          <a:xfrm>
            <a:off x="2609557" y="3305844"/>
            <a:ext cx="9582441" cy="34247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Box 9"/>
          <p:cNvSpPr txBox="1"/>
          <p:nvPr/>
        </p:nvSpPr>
        <p:spPr>
          <a:xfrm>
            <a:off x="8001818" y="953876"/>
            <a:ext cx="4065264" cy="1815882"/>
          </a:xfrm>
          <a:prstGeom prst="rect">
            <a:avLst/>
          </a:prstGeom>
          <a:noFill/>
        </p:spPr>
        <p:txBody>
          <a:bodyPr wrap="square" rtlCol="0">
            <a:spAutoFit/>
          </a:bodyPr>
          <a:lstStyle/>
          <a:p>
            <a:r>
              <a:rPr lang="en-US" sz="1600" dirty="0" err="1" smtClean="0">
                <a:solidFill>
                  <a:schemeClr val="bg1"/>
                </a:solidFill>
              </a:rPr>
              <a:t>Gunpla</a:t>
            </a:r>
            <a:r>
              <a:rPr lang="en-US" sz="1600" dirty="0" smtClean="0">
                <a:solidFill>
                  <a:schemeClr val="bg1"/>
                </a:solidFill>
              </a:rPr>
              <a:t> Builders World Cup will  heading in Thailand every year.  This Exhibition will invite every </a:t>
            </a:r>
            <a:r>
              <a:rPr lang="en-US" sz="1600" dirty="0" err="1" smtClean="0">
                <a:solidFill>
                  <a:schemeClr val="bg1"/>
                </a:solidFill>
              </a:rPr>
              <a:t>gundam</a:t>
            </a:r>
            <a:r>
              <a:rPr lang="en-US" sz="1600" dirty="0" smtClean="0">
                <a:solidFill>
                  <a:schemeClr val="bg1"/>
                </a:solidFill>
              </a:rPr>
              <a:t> builder in Thailand to join and show their work.  One of the most interesting thing in this exhibition is that the winner will have a chance to join </a:t>
            </a:r>
            <a:r>
              <a:rPr lang="en-US" sz="1600" dirty="0" err="1">
                <a:solidFill>
                  <a:schemeClr val="bg1"/>
                </a:solidFill>
              </a:rPr>
              <a:t>G</a:t>
            </a:r>
            <a:r>
              <a:rPr lang="en-US" sz="1600" dirty="0" err="1" smtClean="0">
                <a:solidFill>
                  <a:schemeClr val="bg1"/>
                </a:solidFill>
              </a:rPr>
              <a:t>unpla</a:t>
            </a:r>
            <a:r>
              <a:rPr lang="en-US" sz="1600" dirty="0" smtClean="0">
                <a:solidFill>
                  <a:schemeClr val="bg1"/>
                </a:solidFill>
              </a:rPr>
              <a:t> Builder World Cup in Japan to exhibit their work too.</a:t>
            </a:r>
          </a:p>
        </p:txBody>
      </p:sp>
      <p:pic>
        <p:nvPicPr>
          <p:cNvPr id="6" name="Picture 5"/>
          <p:cNvPicPr>
            <a:picLocks noChangeAspect="1"/>
          </p:cNvPicPr>
          <p:nvPr/>
        </p:nvPicPr>
        <p:blipFill>
          <a:blip r:embed="rId4"/>
          <a:stretch>
            <a:fillRect/>
          </a:stretch>
        </p:blipFill>
        <p:spPr>
          <a:xfrm>
            <a:off x="2681238" y="3429000"/>
            <a:ext cx="2122517" cy="3183775"/>
          </a:xfrm>
          <a:prstGeom prst="rect">
            <a:avLst/>
          </a:prstGeom>
        </p:spPr>
      </p:pic>
      <p:sp>
        <p:nvSpPr>
          <p:cNvPr id="12" name="TextBox 11"/>
          <p:cNvSpPr txBox="1"/>
          <p:nvPr/>
        </p:nvSpPr>
        <p:spPr>
          <a:xfrm>
            <a:off x="9100118" y="3437374"/>
            <a:ext cx="2921993" cy="3293209"/>
          </a:xfrm>
          <a:prstGeom prst="rect">
            <a:avLst/>
          </a:prstGeom>
          <a:noFill/>
        </p:spPr>
        <p:txBody>
          <a:bodyPr wrap="square" rtlCol="0">
            <a:spAutoFit/>
          </a:bodyPr>
          <a:lstStyle/>
          <a:p>
            <a:r>
              <a:rPr lang="en-US" sz="1600" dirty="0" smtClean="0">
                <a:solidFill>
                  <a:schemeClr val="bg1"/>
                </a:solidFill>
              </a:rPr>
              <a:t>As I remember </a:t>
            </a:r>
            <a:r>
              <a:rPr lang="en-US" sz="1600" dirty="0" err="1" smtClean="0">
                <a:solidFill>
                  <a:schemeClr val="bg1"/>
                </a:solidFill>
              </a:rPr>
              <a:t>Tamiaya</a:t>
            </a:r>
            <a:r>
              <a:rPr lang="en-US" sz="1600" dirty="0" smtClean="0">
                <a:solidFill>
                  <a:schemeClr val="bg1"/>
                </a:solidFill>
              </a:rPr>
              <a:t> is a car model which I play since I was very young.  I still remember how enjoyable my first car run in the track until today.</a:t>
            </a:r>
          </a:p>
          <a:p>
            <a:r>
              <a:rPr lang="en-US" sz="1600" dirty="0" smtClean="0">
                <a:solidFill>
                  <a:schemeClr val="bg1"/>
                </a:solidFill>
              </a:rPr>
              <a:t>Tamiya mini 4wd tournament also one of the famous event heading in Thailand every year.  This tournament will find 5 best Tamiya mini 4wd player in Thailand to come to join biggest Tamiya mini 4wd cup in Japan each year.</a:t>
            </a:r>
          </a:p>
        </p:txBody>
      </p:sp>
      <p:pic>
        <p:nvPicPr>
          <p:cNvPr id="13" name="Picture 12"/>
          <p:cNvPicPr>
            <a:picLocks noChangeAspect="1"/>
          </p:cNvPicPr>
          <p:nvPr/>
        </p:nvPicPr>
        <p:blipFill>
          <a:blip r:embed="rId5"/>
          <a:stretch>
            <a:fillRect/>
          </a:stretch>
        </p:blipFill>
        <p:spPr>
          <a:xfrm>
            <a:off x="4809798" y="3437374"/>
            <a:ext cx="4233867" cy="3175400"/>
          </a:xfrm>
          <a:prstGeom prst="rect">
            <a:avLst/>
          </a:prstGeom>
        </p:spPr>
      </p:pic>
      <p:pic>
        <p:nvPicPr>
          <p:cNvPr id="14" name="Picture 13"/>
          <p:cNvPicPr>
            <a:picLocks noChangeAspect="1"/>
          </p:cNvPicPr>
          <p:nvPr/>
        </p:nvPicPr>
        <p:blipFill>
          <a:blip r:embed="rId6"/>
          <a:stretch>
            <a:fillRect/>
          </a:stretch>
        </p:blipFill>
        <p:spPr>
          <a:xfrm rot="20079642">
            <a:off x="31454" y="2792979"/>
            <a:ext cx="2426919" cy="1205597"/>
          </a:xfrm>
          <a:prstGeom prst="rect">
            <a:avLst/>
          </a:prstGeom>
        </p:spPr>
      </p:pic>
      <p:pic>
        <p:nvPicPr>
          <p:cNvPr id="15" name="Picture 14"/>
          <p:cNvPicPr>
            <a:picLocks noChangeAspect="1"/>
          </p:cNvPicPr>
          <p:nvPr/>
        </p:nvPicPr>
        <p:blipFill>
          <a:blip r:embed="rId7"/>
          <a:stretch>
            <a:fillRect/>
          </a:stretch>
        </p:blipFill>
        <p:spPr>
          <a:xfrm>
            <a:off x="-230086" y="3992187"/>
            <a:ext cx="3213092" cy="2909309"/>
          </a:xfrm>
          <a:prstGeom prst="rect">
            <a:avLst/>
          </a:prstGeom>
        </p:spPr>
      </p:pic>
    </p:spTree>
    <p:extLst>
      <p:ext uri="{BB962C8B-B14F-4D97-AF65-F5344CB8AC3E}">
        <p14:creationId xmlns:p14="http://schemas.microsoft.com/office/powerpoint/2010/main" val="1578755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521911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Content Placeholder 2"/>
          <p:cNvSpPr>
            <a:spLocks noGrp="1"/>
          </p:cNvSpPr>
          <p:nvPr>
            <p:ph idx="1"/>
          </p:nvPr>
        </p:nvSpPr>
        <p:spPr>
          <a:xfrm>
            <a:off x="3877546" y="0"/>
            <a:ext cx="8314453" cy="6858000"/>
          </a:xfrm>
          <a:solidFill>
            <a:schemeClr val="accent4"/>
          </a:solidFill>
          <a:ln w="6350">
            <a:solidFill>
              <a:schemeClr val="bg1"/>
            </a:solidFill>
          </a:ln>
        </p:spPr>
        <p:txBody>
          <a:bodyPr>
            <a:normAutofit/>
          </a:bodyPr>
          <a:lstStyle/>
          <a:p>
            <a:endParaRPr lang="en-US" dirty="0">
              <a:latin typeface="Berlin Sans FB" panose="020E0602020502020306" pitchFamily="34" charset="0"/>
            </a:endParaRPr>
          </a:p>
          <a:p>
            <a:pPr marL="0" indent="0">
              <a:buNone/>
            </a:pPr>
            <a:r>
              <a:rPr lang="en-US" sz="2000" dirty="0" smtClean="0">
                <a:latin typeface="Berlin Sans FB" panose="020E0602020502020306" pitchFamily="34" charset="0"/>
              </a:rPr>
              <a:t>For </a:t>
            </a:r>
            <a:r>
              <a:rPr lang="en-US" sz="2000" dirty="0">
                <a:latin typeface="Berlin Sans FB" panose="020E0602020502020306" pitchFamily="34" charset="0"/>
              </a:rPr>
              <a:t>me, </a:t>
            </a:r>
            <a:r>
              <a:rPr lang="en-US" sz="2400" b="1" dirty="0" smtClean="0">
                <a:latin typeface="Berlin Sans FB" panose="020E0602020502020306" pitchFamily="34" charset="0"/>
              </a:rPr>
              <a:t>C</a:t>
            </a:r>
            <a:r>
              <a:rPr lang="en-US" sz="2000" dirty="0" smtClean="0">
                <a:latin typeface="Berlin Sans FB" panose="020E0602020502020306" pitchFamily="34" charset="0"/>
              </a:rPr>
              <a:t>reativity </a:t>
            </a:r>
            <a:r>
              <a:rPr lang="en-US" sz="2000" dirty="0">
                <a:latin typeface="Berlin Sans FB" panose="020E0602020502020306" pitchFamily="34" charset="0"/>
              </a:rPr>
              <a:t>and </a:t>
            </a:r>
            <a:r>
              <a:rPr lang="en-US" sz="2400" b="1" dirty="0" smtClean="0">
                <a:latin typeface="Berlin Sans FB" panose="020E0602020502020306" pitchFamily="34" charset="0"/>
              </a:rPr>
              <a:t>E</a:t>
            </a:r>
            <a:r>
              <a:rPr lang="en-US" sz="2000" dirty="0" smtClean="0">
                <a:latin typeface="Berlin Sans FB" panose="020E0602020502020306" pitchFamily="34" charset="0"/>
              </a:rPr>
              <a:t>njoyment </a:t>
            </a:r>
            <a:r>
              <a:rPr lang="en-US" sz="2000" dirty="0">
                <a:latin typeface="Berlin Sans FB" panose="020E0602020502020306" pitchFamily="34" charset="0"/>
              </a:rPr>
              <a:t>could be my passion. </a:t>
            </a:r>
            <a:r>
              <a:rPr lang="en-US" sz="2000" dirty="0">
                <a:latin typeface="Berlin Sans FB" panose="020E0602020502020306" pitchFamily="34" charset="0"/>
              </a:rPr>
              <a:t>I could say that since I was a child I like drawing and painting color on cartoon books.  At that time, I remember how enjoyable I am until today.  Moreover, after I graduate from high school where I need to choose what bachelor degree I need to choose.  It wasn’t hard for me to select the right one because I really know what I want. And finally I choose architecture as my major.</a:t>
            </a:r>
          </a:p>
          <a:p>
            <a:pPr marL="0" indent="0">
              <a:buNone/>
            </a:pPr>
            <a:r>
              <a:rPr lang="en-US" sz="2000" dirty="0">
                <a:latin typeface="Berlin Sans FB" panose="020E0602020502020306" pitchFamily="34" charset="0"/>
              </a:rPr>
              <a:t>My passion is very clear that what I really like is drawing, painting, making model and designing.  In simple word, I could say creativity and designing is the most important passion for me.</a:t>
            </a:r>
          </a:p>
          <a:p>
            <a:pPr marL="0" indent="0">
              <a:buNone/>
            </a:pPr>
            <a:r>
              <a:rPr lang="en-US" sz="2000" dirty="0">
                <a:latin typeface="Berlin Sans FB" panose="020E0602020502020306" pitchFamily="34" charset="0"/>
              </a:rPr>
              <a:t>Sometime It’s hard to say what do you like exactly and why do you like it. There is no reason. However, it wasn’t hard to explain what is your passion.</a:t>
            </a:r>
          </a:p>
          <a:p>
            <a:pPr marL="0" indent="0">
              <a:buNone/>
            </a:pPr>
            <a:r>
              <a:rPr lang="en-US" sz="2000" dirty="0">
                <a:latin typeface="Berlin Sans FB" panose="020E0602020502020306" pitchFamily="34" charset="0"/>
              </a:rPr>
              <a:t>Passion make who you are from the inside.  No matter when you are or what you do you can find you passion inside you.  It is very important to find you passion so you can plan your future.  </a:t>
            </a:r>
          </a:p>
          <a:p>
            <a:pPr marL="0" indent="0">
              <a:buNone/>
            </a:pPr>
            <a:r>
              <a:rPr lang="en-US" sz="2000" dirty="0">
                <a:latin typeface="Berlin Sans FB" panose="020E0602020502020306" pitchFamily="34" charset="0"/>
              </a:rPr>
              <a:t>Everyone have different passion but the most important thing is we need to find our passion to be happy in life.</a:t>
            </a:r>
          </a:p>
          <a:p>
            <a:pPr marL="0" indent="0">
              <a:buNone/>
            </a:pPr>
            <a:endParaRPr lang="en-US" sz="2000" dirty="0" smtClean="0">
              <a:latin typeface="Berlin Sans FB" panose="020E0602020502020306" pitchFamily="34" charset="0"/>
            </a:endParaRPr>
          </a:p>
          <a:p>
            <a:pPr marL="0" indent="0">
              <a:buNone/>
            </a:pPr>
            <a:endParaRPr lang="en-US" dirty="0" smtClean="0">
              <a:latin typeface="Berlin Sans FB" panose="020E0602020502020306"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154507" y="2625441"/>
            <a:ext cx="6285702" cy="2179417"/>
          </a:xfrm>
          <a:prstGeom prst="rect">
            <a:avLst/>
          </a:prstGeom>
        </p:spPr>
      </p:pic>
      <p:sp>
        <p:nvSpPr>
          <p:cNvPr id="5" name="Oval 4"/>
          <p:cNvSpPr/>
          <p:nvPr/>
        </p:nvSpPr>
        <p:spPr>
          <a:xfrm>
            <a:off x="669704" y="594396"/>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t>P</a:t>
            </a:r>
            <a:r>
              <a:rPr lang="en-US" dirty="0" smtClean="0"/>
              <a:t>assion</a:t>
            </a:r>
            <a:endParaRPr lang="th-TH" dirty="0"/>
          </a:p>
        </p:txBody>
      </p:sp>
    </p:spTree>
    <p:extLst>
      <p:ext uri="{BB962C8B-B14F-4D97-AF65-F5344CB8AC3E}">
        <p14:creationId xmlns:p14="http://schemas.microsoft.com/office/powerpoint/2010/main" val="1983333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3158837"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Rectangle 23"/>
          <p:cNvSpPr/>
          <p:nvPr/>
        </p:nvSpPr>
        <p:spPr>
          <a:xfrm>
            <a:off x="3158837" y="0"/>
            <a:ext cx="9033163" cy="130829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title"/>
          </p:nvPr>
        </p:nvSpPr>
        <p:spPr>
          <a:xfrm>
            <a:off x="3158836" y="0"/>
            <a:ext cx="9033163" cy="1325563"/>
          </a:xfrm>
        </p:spPr>
        <p:txBody>
          <a:bodyPr>
            <a:normAutofit/>
          </a:bodyPr>
          <a:lstStyle/>
          <a:p>
            <a:r>
              <a:rPr lang="en-US" sz="4000" dirty="0" smtClean="0">
                <a:solidFill>
                  <a:schemeClr val="bg1"/>
                </a:solidFill>
                <a:latin typeface="Berlin Sans FB" panose="020E0602020502020306" pitchFamily="34" charset="0"/>
              </a:rPr>
              <a:t>Alternatives</a:t>
            </a:r>
            <a:r>
              <a:rPr lang="th-TH" sz="4000" dirty="0" smtClean="0">
                <a:solidFill>
                  <a:schemeClr val="bg1"/>
                </a:solidFill>
                <a:latin typeface="Berlin Sans FB" panose="020E0602020502020306" pitchFamily="34" charset="0"/>
              </a:rPr>
              <a:t> </a:t>
            </a:r>
            <a:r>
              <a:rPr lang="en-US" sz="4000" dirty="0" smtClean="0">
                <a:solidFill>
                  <a:schemeClr val="bg1"/>
                </a:solidFill>
                <a:latin typeface="Berlin Sans FB" panose="020E0602020502020306" pitchFamily="34" charset="0"/>
              </a:rPr>
              <a:t>that were rejected</a:t>
            </a:r>
            <a:endParaRPr lang="th-TH" sz="4000" dirty="0">
              <a:solidFill>
                <a:schemeClr val="bg1"/>
              </a:solidFill>
              <a:latin typeface="Berlin Sans FB" panose="020E0602020502020306" pitchFamily="34" charset="0"/>
            </a:endParaRPr>
          </a:p>
        </p:txBody>
      </p:sp>
      <p:graphicFrame>
        <p:nvGraphicFramePr>
          <p:cNvPr id="23" name="Content Placeholder 22"/>
          <p:cNvGraphicFramePr>
            <a:graphicFrameLocks noGrp="1"/>
          </p:cNvGraphicFramePr>
          <p:nvPr>
            <p:ph idx="1"/>
            <p:extLst>
              <p:ext uri="{D42A27DB-BD31-4B8C-83A1-F6EECF244321}">
                <p14:modId xmlns:p14="http://schemas.microsoft.com/office/powerpoint/2010/main" val="1099349842"/>
              </p:ext>
            </p:extLst>
          </p:nvPr>
        </p:nvGraphicFramePr>
        <p:xfrm>
          <a:off x="3158837" y="1325561"/>
          <a:ext cx="9033165" cy="5532440"/>
        </p:xfrm>
        <a:graphic>
          <a:graphicData uri="http://schemas.openxmlformats.org/drawingml/2006/table">
            <a:tbl>
              <a:tblPr firstRow="1" bandRow="1">
                <a:tableStyleId>{5C22544A-7EE6-4342-B048-85BDC9FD1C3A}</a:tableStyleId>
              </a:tblPr>
              <a:tblGrid>
                <a:gridCol w="1233054"/>
                <a:gridCol w="7800111"/>
              </a:tblGrid>
              <a:tr h="1779913">
                <a:tc>
                  <a:txBody>
                    <a:bodyPr/>
                    <a:lstStyle/>
                    <a:p>
                      <a:endParaRPr lang="th-TH" sz="2000" dirty="0">
                        <a:solidFill>
                          <a:schemeClr val="tx1"/>
                        </a:solidFill>
                      </a:endParaRPr>
                    </a:p>
                  </a:txBody>
                  <a:tcPr>
                    <a:solidFill>
                      <a:schemeClr val="accent4"/>
                    </a:solidFill>
                  </a:tcPr>
                </a:tc>
                <a:tc>
                  <a:txBody>
                    <a:bodyPr/>
                    <a:lstStyle/>
                    <a:p>
                      <a:r>
                        <a:rPr lang="en-US" sz="2400" b="1" kern="1200" baseline="0" dirty="0" smtClean="0">
                          <a:solidFill>
                            <a:schemeClr val="dk1"/>
                          </a:solidFill>
                          <a:latin typeface="+mn-lt"/>
                          <a:ea typeface="+mn-ea"/>
                          <a:cs typeface="+mn-cs"/>
                        </a:rPr>
                        <a:t>Get back to work for the same company</a:t>
                      </a:r>
                      <a:endParaRPr lang="en-US" sz="2400" b="0" kern="1200" baseline="0" dirty="0" smtClean="0">
                        <a:solidFill>
                          <a:schemeClr val="dk1"/>
                        </a:solidFill>
                        <a:latin typeface="+mn-lt"/>
                        <a:ea typeface="+mn-ea"/>
                        <a:cs typeface="+mn-cs"/>
                      </a:endParaRPr>
                    </a:p>
                    <a:p>
                      <a:r>
                        <a:rPr lang="en-US" sz="2000" b="0" kern="1200" baseline="0" dirty="0" smtClean="0">
                          <a:solidFill>
                            <a:schemeClr val="dk1"/>
                          </a:solidFill>
                          <a:latin typeface="+mn-lt"/>
                          <a:ea typeface="+mn-ea"/>
                          <a:cs typeface="+mn-cs"/>
                        </a:rPr>
                        <a:t>This option will bring back my old life that have less time to fulfil my passion</a:t>
                      </a:r>
                      <a:endParaRPr lang="en-US" sz="2000" b="1" kern="1200" baseline="0" dirty="0" smtClean="0">
                        <a:solidFill>
                          <a:schemeClr val="dk1"/>
                        </a:solidFill>
                        <a:latin typeface="+mn-lt"/>
                        <a:ea typeface="+mn-ea"/>
                        <a:cs typeface="+mn-cs"/>
                      </a:endParaRPr>
                    </a:p>
                  </a:txBody>
                  <a:tcPr>
                    <a:solidFill>
                      <a:schemeClr val="accent4"/>
                    </a:solidFill>
                  </a:tcPr>
                </a:tc>
              </a:tr>
              <a:tr h="1914191">
                <a:tc>
                  <a:txBody>
                    <a:bodyPr/>
                    <a:lstStyle/>
                    <a:p>
                      <a:endParaRPr lang="th-TH" sz="2000" b="1" dirty="0"/>
                    </a:p>
                  </a:txBody>
                  <a:tcPr>
                    <a:solidFill>
                      <a:schemeClr val="accent4">
                        <a:lumMod val="40000"/>
                        <a:lumOff val="60000"/>
                      </a:schemeClr>
                    </a:solidFill>
                  </a:tcPr>
                </a:tc>
                <a:tc>
                  <a:txBody>
                    <a:bodyPr/>
                    <a:lstStyle/>
                    <a:p>
                      <a:r>
                        <a:rPr lang="en-US" sz="2400" b="1" kern="1200" baseline="0" dirty="0" smtClean="0">
                          <a:solidFill>
                            <a:schemeClr val="dk1"/>
                          </a:solidFill>
                          <a:latin typeface="+mn-lt"/>
                          <a:ea typeface="+mn-ea"/>
                          <a:cs typeface="+mn-cs"/>
                        </a:rPr>
                        <a:t>I would like to be a part of </a:t>
                      </a:r>
                      <a:r>
                        <a:rPr lang="en-US" sz="2400" b="1" kern="1200" baseline="0" dirty="0" err="1" smtClean="0">
                          <a:solidFill>
                            <a:schemeClr val="dk1"/>
                          </a:solidFill>
                          <a:latin typeface="+mn-lt"/>
                          <a:ea typeface="+mn-ea"/>
                          <a:cs typeface="+mn-cs"/>
                        </a:rPr>
                        <a:t>Garena</a:t>
                      </a:r>
                      <a:r>
                        <a:rPr lang="en-US" sz="2400" b="1" kern="1200" baseline="0" dirty="0" smtClean="0">
                          <a:solidFill>
                            <a:schemeClr val="dk1"/>
                          </a:solidFill>
                          <a:latin typeface="+mn-lt"/>
                          <a:ea typeface="+mn-ea"/>
                          <a:cs typeface="+mn-cs"/>
                        </a:rPr>
                        <a:t> Thailand or SEA Group</a:t>
                      </a:r>
                    </a:p>
                    <a:p>
                      <a:r>
                        <a:rPr lang="en-US" sz="2000" b="0" kern="1200" baseline="0" dirty="0" smtClean="0">
                          <a:solidFill>
                            <a:schemeClr val="dk1"/>
                          </a:solidFill>
                          <a:latin typeface="+mn-lt"/>
                          <a:ea typeface="+mn-ea"/>
                          <a:cs typeface="+mn-cs"/>
                        </a:rPr>
                        <a:t>Working for one of the big company in game industry such as </a:t>
                      </a:r>
                      <a:r>
                        <a:rPr lang="en-US" sz="2000" b="0" kern="1200" baseline="0" dirty="0" err="1" smtClean="0">
                          <a:solidFill>
                            <a:schemeClr val="dk1"/>
                          </a:solidFill>
                          <a:latin typeface="+mn-lt"/>
                          <a:ea typeface="+mn-ea"/>
                          <a:cs typeface="+mn-cs"/>
                        </a:rPr>
                        <a:t>Garena</a:t>
                      </a:r>
                      <a:r>
                        <a:rPr lang="en-US" sz="2000" b="0" kern="1200" baseline="0" dirty="0" smtClean="0">
                          <a:solidFill>
                            <a:schemeClr val="dk1"/>
                          </a:solidFill>
                          <a:latin typeface="+mn-lt"/>
                          <a:ea typeface="+mn-ea"/>
                          <a:cs typeface="+mn-cs"/>
                        </a:rPr>
                        <a:t> will bring me closer to my passion.  However, at this option it will be more on business perspective</a:t>
                      </a:r>
                      <a:endParaRPr lang="th-TH" sz="2000" b="0" kern="1200" baseline="0" dirty="0">
                        <a:solidFill>
                          <a:schemeClr val="dk1"/>
                        </a:solidFill>
                        <a:latin typeface="+mn-lt"/>
                        <a:ea typeface="+mn-ea"/>
                        <a:cs typeface="+mn-cs"/>
                      </a:endParaRPr>
                    </a:p>
                  </a:txBody>
                  <a:tcPr>
                    <a:solidFill>
                      <a:schemeClr val="accent4">
                        <a:lumMod val="40000"/>
                        <a:lumOff val="60000"/>
                      </a:schemeClr>
                    </a:solidFill>
                  </a:tcPr>
                </a:tc>
              </a:tr>
              <a:tr h="1838336">
                <a:tc>
                  <a:txBody>
                    <a:bodyPr/>
                    <a:lstStyle/>
                    <a:p>
                      <a:endParaRPr lang="th-TH" sz="2000" b="1" dirty="0"/>
                    </a:p>
                  </a:txBody>
                  <a:tcPr>
                    <a:solidFill>
                      <a:schemeClr val="accent4">
                        <a:lumMod val="20000"/>
                        <a:lumOff val="80000"/>
                      </a:schemeClr>
                    </a:solidFill>
                  </a:tcPr>
                </a:tc>
                <a:tc>
                  <a:txBody>
                    <a:bodyPr/>
                    <a:lstStyle/>
                    <a:p>
                      <a:r>
                        <a:rPr lang="en-US" sz="2400" b="1" dirty="0" smtClean="0"/>
                        <a:t>Working for gaming exhibition center</a:t>
                      </a:r>
                    </a:p>
                    <a:p>
                      <a:r>
                        <a:rPr lang="en-US" sz="2000" b="0" dirty="0" smtClean="0"/>
                        <a:t>Working</a:t>
                      </a:r>
                      <a:r>
                        <a:rPr lang="en-US" sz="2000" b="0" baseline="0" dirty="0" smtClean="0"/>
                        <a:t> for exhibition center and arrange exhibit program about toys or games could benefit my passion.  This option will also fulfil my passion and my creativity.  However, the exhibition wasn’t </a:t>
                      </a:r>
                      <a:r>
                        <a:rPr lang="en-US" sz="2000" b="0" baseline="0" dirty="0" err="1" smtClean="0"/>
                        <a:t>ehibit</a:t>
                      </a:r>
                      <a:r>
                        <a:rPr lang="en-US" sz="2000" b="0" baseline="0" dirty="0" smtClean="0"/>
                        <a:t> a lot in Thailand.  Maybe 2-3 time a years</a:t>
                      </a:r>
                      <a:endParaRPr lang="th-TH" sz="2000" b="0" dirty="0"/>
                    </a:p>
                  </a:txBody>
                  <a:tcPr>
                    <a:solidFill>
                      <a:schemeClr val="accent4">
                        <a:lumMod val="20000"/>
                        <a:lumOff val="80000"/>
                      </a:schemeClr>
                    </a:solidFill>
                  </a:tcPr>
                </a:tc>
              </a:tr>
            </a:tbl>
          </a:graphicData>
        </a:graphic>
      </p:graphicFrame>
      <p:sp>
        <p:nvSpPr>
          <p:cNvPr id="6" name="Oval 5"/>
          <p:cNvSpPr/>
          <p:nvPr/>
        </p:nvSpPr>
        <p:spPr>
          <a:xfrm>
            <a:off x="310849" y="459808"/>
            <a:ext cx="2537138" cy="217653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t>P</a:t>
            </a:r>
            <a:r>
              <a:rPr lang="en-US" dirty="0" smtClean="0"/>
              <a:t>urpose</a:t>
            </a:r>
            <a:endParaRPr lang="th-TH" dirty="0"/>
          </a:p>
        </p:txBody>
      </p:sp>
      <p:pic>
        <p:nvPicPr>
          <p:cNvPr id="3" name="Picture 2"/>
          <p:cNvPicPr>
            <a:picLocks noChangeAspect="1"/>
          </p:cNvPicPr>
          <p:nvPr/>
        </p:nvPicPr>
        <p:blipFill>
          <a:blip r:embed="rId2"/>
          <a:stretch>
            <a:fillRect/>
          </a:stretch>
        </p:blipFill>
        <p:spPr>
          <a:xfrm>
            <a:off x="3241961" y="1645711"/>
            <a:ext cx="1071275" cy="1071275"/>
          </a:xfrm>
          <a:prstGeom prst="rect">
            <a:avLst/>
          </a:prstGeom>
        </p:spPr>
      </p:pic>
      <p:pic>
        <p:nvPicPr>
          <p:cNvPr id="11" name="Picture 10"/>
          <p:cNvPicPr>
            <a:picLocks noChangeAspect="1"/>
          </p:cNvPicPr>
          <p:nvPr/>
        </p:nvPicPr>
        <p:blipFill>
          <a:blip r:embed="rId2"/>
          <a:stretch>
            <a:fillRect/>
          </a:stretch>
        </p:blipFill>
        <p:spPr>
          <a:xfrm>
            <a:off x="3241961" y="3488369"/>
            <a:ext cx="1071275" cy="1071275"/>
          </a:xfrm>
          <a:prstGeom prst="rect">
            <a:avLst/>
          </a:prstGeom>
        </p:spPr>
      </p:pic>
      <p:pic>
        <p:nvPicPr>
          <p:cNvPr id="12" name="Picture 11"/>
          <p:cNvPicPr>
            <a:picLocks noChangeAspect="1"/>
          </p:cNvPicPr>
          <p:nvPr/>
        </p:nvPicPr>
        <p:blipFill>
          <a:blip r:embed="rId2"/>
          <a:stretch>
            <a:fillRect/>
          </a:stretch>
        </p:blipFill>
        <p:spPr>
          <a:xfrm>
            <a:off x="3241961" y="5372582"/>
            <a:ext cx="1071275" cy="1071275"/>
          </a:xfrm>
          <a:prstGeom prst="rect">
            <a:avLst/>
          </a:prstGeom>
        </p:spPr>
      </p:pic>
      <p:pic>
        <p:nvPicPr>
          <p:cNvPr id="5" name="Picture 4"/>
          <p:cNvPicPr>
            <a:picLocks noChangeAspect="1"/>
          </p:cNvPicPr>
          <p:nvPr/>
        </p:nvPicPr>
        <p:blipFill>
          <a:blip r:embed="rId3"/>
          <a:stretch>
            <a:fillRect/>
          </a:stretch>
        </p:blipFill>
        <p:spPr>
          <a:xfrm rot="19867503">
            <a:off x="1239998" y="2227195"/>
            <a:ext cx="1848807" cy="1848807"/>
          </a:xfrm>
          <a:prstGeom prst="rect">
            <a:avLst/>
          </a:prstGeom>
        </p:spPr>
      </p:pic>
      <p:pic>
        <p:nvPicPr>
          <p:cNvPr id="8" name="Picture 7"/>
          <p:cNvPicPr>
            <a:picLocks noChangeAspect="1"/>
          </p:cNvPicPr>
          <p:nvPr/>
        </p:nvPicPr>
        <p:blipFill>
          <a:blip r:embed="rId4"/>
          <a:stretch>
            <a:fillRect/>
          </a:stretch>
        </p:blipFill>
        <p:spPr>
          <a:xfrm rot="2378264">
            <a:off x="-293312" y="3876586"/>
            <a:ext cx="3631249" cy="2082394"/>
          </a:xfrm>
          <a:prstGeom prst="rect">
            <a:avLst/>
          </a:prstGeom>
        </p:spPr>
      </p:pic>
      <p:pic>
        <p:nvPicPr>
          <p:cNvPr id="4" name="Picture 3"/>
          <p:cNvPicPr>
            <a:picLocks noChangeAspect="1"/>
          </p:cNvPicPr>
          <p:nvPr/>
        </p:nvPicPr>
        <p:blipFill>
          <a:blip r:embed="rId5"/>
          <a:stretch>
            <a:fillRect/>
          </a:stretch>
        </p:blipFill>
        <p:spPr>
          <a:xfrm>
            <a:off x="1" y="5081154"/>
            <a:ext cx="3158836" cy="1776845"/>
          </a:xfrm>
          <a:prstGeom prst="rect">
            <a:avLst/>
          </a:prstGeom>
        </p:spPr>
      </p:pic>
    </p:spTree>
    <p:extLst>
      <p:ext uri="{BB962C8B-B14F-4D97-AF65-F5344CB8AC3E}">
        <p14:creationId xmlns:p14="http://schemas.microsoft.com/office/powerpoint/2010/main" val="1481887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8369120" cy="2009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Title 1"/>
          <p:cNvSpPr>
            <a:spLocks noGrp="1"/>
          </p:cNvSpPr>
          <p:nvPr>
            <p:ph type="title"/>
          </p:nvPr>
        </p:nvSpPr>
        <p:spPr>
          <a:xfrm>
            <a:off x="1" y="1"/>
            <a:ext cx="7329268" cy="1631852"/>
          </a:xfrm>
        </p:spPr>
        <p:txBody>
          <a:bodyPr>
            <a:normAutofit fontScale="90000"/>
          </a:bodyPr>
          <a:lstStyle/>
          <a:p>
            <a:r>
              <a:rPr lang="en-US" dirty="0" smtClean="0"/>
              <a:t/>
            </a:r>
            <a:br>
              <a:rPr lang="en-US" dirty="0" smtClean="0"/>
            </a:br>
            <a:r>
              <a:rPr lang="en-US" dirty="0">
                <a:solidFill>
                  <a:schemeClr val="bg1"/>
                </a:solidFill>
                <a:latin typeface="Berlin Sans FB" panose="020E0602020502020306" pitchFamily="34" charset="0"/>
                <a:ea typeface="+mn-ea"/>
                <a:cs typeface="+mn-cs"/>
              </a:rPr>
              <a:t>“</a:t>
            </a:r>
            <a:r>
              <a:rPr lang="en-US" dirty="0" smtClean="0">
                <a:solidFill>
                  <a:schemeClr val="bg1"/>
                </a:solidFill>
                <a:latin typeface="Berlin Sans FB" panose="020E0602020502020306" pitchFamily="34" charset="0"/>
                <a:ea typeface="+mn-ea"/>
                <a:cs typeface="+mn-cs"/>
              </a:rPr>
              <a:t>I </a:t>
            </a:r>
            <a:r>
              <a:rPr lang="en-US" dirty="0">
                <a:solidFill>
                  <a:schemeClr val="bg1"/>
                </a:solidFill>
                <a:latin typeface="Berlin Sans FB" panose="020E0602020502020306" pitchFamily="34" charset="0"/>
                <a:ea typeface="+mn-ea"/>
                <a:cs typeface="+mn-cs"/>
              </a:rPr>
              <a:t>would like to own my shop providing all kind of </a:t>
            </a:r>
            <a:r>
              <a:rPr lang="en-US" dirty="0" smtClean="0">
                <a:solidFill>
                  <a:schemeClr val="bg1"/>
                </a:solidFill>
                <a:latin typeface="Berlin Sans FB" panose="020E0602020502020306" pitchFamily="34" charset="0"/>
                <a:ea typeface="+mn-ea"/>
                <a:cs typeface="+mn-cs"/>
              </a:rPr>
              <a:t>Games </a:t>
            </a:r>
            <a:r>
              <a:rPr lang="en-US" dirty="0">
                <a:solidFill>
                  <a:schemeClr val="bg1"/>
                </a:solidFill>
                <a:latin typeface="Berlin Sans FB" panose="020E0602020502020306" pitchFamily="34" charset="0"/>
                <a:ea typeface="+mn-ea"/>
                <a:cs typeface="+mn-cs"/>
              </a:rPr>
              <a:t>and Toys from over the </a:t>
            </a:r>
            <a:r>
              <a:rPr lang="en-US" dirty="0" smtClean="0">
                <a:solidFill>
                  <a:schemeClr val="bg1"/>
                </a:solidFill>
                <a:latin typeface="Berlin Sans FB" panose="020E0602020502020306" pitchFamily="34" charset="0"/>
                <a:ea typeface="+mn-ea"/>
                <a:cs typeface="+mn-cs"/>
              </a:rPr>
              <a:t>world”</a:t>
            </a:r>
            <a:endParaRPr lang="th-TH" dirty="0">
              <a:solidFill>
                <a:schemeClr val="bg1"/>
              </a:solidFill>
              <a:latin typeface="Berlin Sans FB" panose="020E0602020502020306" pitchFamily="34" charset="0"/>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0208867"/>
              </p:ext>
            </p:extLst>
          </p:nvPr>
        </p:nvGraphicFramePr>
        <p:xfrm>
          <a:off x="-1" y="2009104"/>
          <a:ext cx="8369121" cy="4906114"/>
        </p:xfrm>
        <a:graphic>
          <a:graphicData uri="http://schemas.openxmlformats.org/drawingml/2006/table">
            <a:tbl>
              <a:tblPr firstRow="1" bandRow="1">
                <a:tableStyleId>{5C22544A-7EE6-4342-B048-85BDC9FD1C3A}</a:tableStyleId>
              </a:tblPr>
              <a:tblGrid>
                <a:gridCol w="1250789"/>
                <a:gridCol w="7118332"/>
              </a:tblGrid>
              <a:tr h="1576249">
                <a:tc>
                  <a:txBody>
                    <a:bodyPr/>
                    <a:lstStyle/>
                    <a:p>
                      <a:r>
                        <a:rPr lang="en-US" sz="2000" dirty="0" smtClean="0">
                          <a:solidFill>
                            <a:schemeClr val="tx1"/>
                          </a:solidFill>
                        </a:rPr>
                        <a:t>5 years</a:t>
                      </a:r>
                      <a:endParaRPr lang="th-TH" sz="2000" dirty="0">
                        <a:solidFill>
                          <a:schemeClr val="tx1"/>
                        </a:solidFill>
                      </a:endParaRPr>
                    </a:p>
                  </a:txBody>
                  <a:tcPr>
                    <a:solidFill>
                      <a:schemeClr val="accent4"/>
                    </a:solidFill>
                  </a:tcPr>
                </a:tc>
                <a:tc>
                  <a:txBody>
                    <a:bodyPr/>
                    <a:lstStyle/>
                    <a:p>
                      <a:r>
                        <a:rPr lang="en-US" sz="2000" b="0" dirty="0" smtClean="0">
                          <a:solidFill>
                            <a:schemeClr val="tx1"/>
                          </a:solidFill>
                        </a:rPr>
                        <a:t>Entering</a:t>
                      </a:r>
                      <a:r>
                        <a:rPr lang="en-US" sz="2000" b="0" baseline="0" dirty="0" smtClean="0">
                          <a:solidFill>
                            <a:schemeClr val="tx1"/>
                          </a:solidFill>
                        </a:rPr>
                        <a:t> the market in Thailand starting from Bangkok and expanding to any other provinces and Being well-known among Thai people.  Owning a shop could be complete 100% fulfil my passion.  I can work with what I like freely or can do anything as I wish to.</a:t>
                      </a:r>
                      <a:endParaRPr lang="th-TH" sz="2000" b="0" dirty="0">
                        <a:solidFill>
                          <a:schemeClr val="tx1"/>
                        </a:solidFill>
                      </a:endParaRPr>
                    </a:p>
                  </a:txBody>
                  <a:tcPr>
                    <a:solidFill>
                      <a:schemeClr val="accent4"/>
                    </a:solidFill>
                  </a:tcPr>
                </a:tc>
              </a:tr>
              <a:tr h="1597413">
                <a:tc>
                  <a:txBody>
                    <a:bodyPr/>
                    <a:lstStyle/>
                    <a:p>
                      <a:r>
                        <a:rPr lang="en-US" sz="2000" b="1" dirty="0" smtClean="0"/>
                        <a:t>10 years</a:t>
                      </a:r>
                      <a:endParaRPr lang="th-TH" sz="2000" b="1" dirty="0"/>
                    </a:p>
                  </a:txBody>
                  <a:tcPr>
                    <a:solidFill>
                      <a:schemeClr val="accent4">
                        <a:lumMod val="40000"/>
                        <a:lumOff val="60000"/>
                      </a:schemeClr>
                    </a:solidFill>
                  </a:tcPr>
                </a:tc>
                <a:tc>
                  <a:txBody>
                    <a:bodyPr/>
                    <a:lstStyle/>
                    <a:p>
                      <a:r>
                        <a:rPr lang="en-US" sz="2000" dirty="0" smtClean="0"/>
                        <a:t>Entering</a:t>
                      </a:r>
                      <a:r>
                        <a:rPr lang="en-US" sz="2000" baseline="0" dirty="0" smtClean="0"/>
                        <a:t> ASEAN Market could be my next step.  As my passion is about creativity and designing I is very important to see what people like or people are in different culture.  I always believe that creativity never stop so it could be very important to expand the market and open new perspective on my passion.</a:t>
                      </a:r>
                      <a:endParaRPr lang="th-TH" sz="2000" dirty="0"/>
                    </a:p>
                  </a:txBody>
                  <a:tcPr>
                    <a:solidFill>
                      <a:schemeClr val="accent4">
                        <a:lumMod val="40000"/>
                        <a:lumOff val="60000"/>
                      </a:schemeClr>
                    </a:solidFill>
                  </a:tcPr>
                </a:tc>
              </a:tr>
              <a:tr h="1675234">
                <a:tc>
                  <a:txBody>
                    <a:bodyPr/>
                    <a:lstStyle/>
                    <a:p>
                      <a:r>
                        <a:rPr lang="en-US" sz="2000" b="1" dirty="0" smtClean="0"/>
                        <a:t>15 years</a:t>
                      </a:r>
                      <a:endParaRPr lang="th-TH" sz="2000" b="1" dirty="0"/>
                    </a:p>
                  </a:txBody>
                  <a:tcPr>
                    <a:solidFill>
                      <a:schemeClr val="accent4">
                        <a:lumMod val="20000"/>
                        <a:lumOff val="80000"/>
                      </a:schemeClr>
                    </a:solidFill>
                  </a:tcPr>
                </a:tc>
                <a:tc>
                  <a:txBody>
                    <a:bodyPr/>
                    <a:lstStyle/>
                    <a:p>
                      <a:r>
                        <a:rPr lang="en-US" sz="2000" dirty="0" smtClean="0"/>
                        <a:t>Being</a:t>
                      </a:r>
                      <a:r>
                        <a:rPr lang="en-US" sz="2000" baseline="0" dirty="0" smtClean="0"/>
                        <a:t> a pioneer on Games and Toys </a:t>
                      </a:r>
                    </a:p>
                    <a:p>
                      <a:r>
                        <a:rPr lang="en-US" sz="2000" baseline="0" dirty="0" smtClean="0"/>
                        <a:t>To be success for in this industry especially in Thailand is to be a sole distributor.  Within 15 yeas I believe I could gain trust from all my supplier and I believe I can request for sole distributor contract.  Then I can expand more market and represent as </a:t>
                      </a:r>
                      <a:r>
                        <a:rPr lang="en-US" sz="2000" baseline="0" smtClean="0"/>
                        <a:t>hub in Thailand.</a:t>
                      </a:r>
                      <a:endParaRPr lang="th-TH" sz="2000" dirty="0"/>
                    </a:p>
                  </a:txBody>
                  <a:tcPr>
                    <a:solidFill>
                      <a:schemeClr val="accent4">
                        <a:lumMod val="20000"/>
                        <a:lumOff val="80000"/>
                      </a:schemeClr>
                    </a:solidFill>
                  </a:tcPr>
                </a:tc>
              </a:tr>
            </a:tbl>
          </a:graphicData>
        </a:graphic>
      </p:graphicFrame>
      <p:sp>
        <p:nvSpPr>
          <p:cNvPr id="7" name="TextBox 6"/>
          <p:cNvSpPr txBox="1"/>
          <p:nvPr/>
        </p:nvSpPr>
        <p:spPr>
          <a:xfrm>
            <a:off x="9765295" y="745321"/>
            <a:ext cx="1465466" cy="1446550"/>
          </a:xfrm>
          <a:prstGeom prst="rect">
            <a:avLst/>
          </a:prstGeom>
          <a:noFill/>
        </p:spPr>
        <p:txBody>
          <a:bodyPr wrap="none" rtlCol="0">
            <a:spAutoFit/>
          </a:bodyPr>
          <a:lstStyle/>
          <a:p>
            <a:r>
              <a:rPr lang="en-US" sz="8800" dirty="0" err="1" smtClean="0">
                <a:solidFill>
                  <a:schemeClr val="bg1"/>
                </a:solidFill>
              </a:rPr>
              <a:t>P</a:t>
            </a:r>
            <a:r>
              <a:rPr lang="en-US" dirty="0" err="1" smtClean="0">
                <a:solidFill>
                  <a:schemeClr val="bg1"/>
                </a:solidFill>
              </a:rPr>
              <a:t>pose</a:t>
            </a:r>
            <a:endParaRPr lang="th-TH" dirty="0">
              <a:solidFill>
                <a:schemeClr val="bg1"/>
              </a:solidFill>
            </a:endParaRPr>
          </a:p>
        </p:txBody>
      </p:sp>
      <p:sp>
        <p:nvSpPr>
          <p:cNvPr id="10" name="Rectangle 9"/>
          <p:cNvSpPr/>
          <p:nvPr/>
        </p:nvSpPr>
        <p:spPr>
          <a:xfrm>
            <a:off x="8369120" y="0"/>
            <a:ext cx="3822880" cy="6858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2619" y="130266"/>
            <a:ext cx="2725148" cy="2432515"/>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0945" y="3177836"/>
            <a:ext cx="3508495" cy="3680164"/>
          </a:xfrm>
          <a:prstGeom prst="rect">
            <a:avLst/>
          </a:prstGeom>
        </p:spPr>
      </p:pic>
      <p:sp>
        <p:nvSpPr>
          <p:cNvPr id="6" name="TextBox 5"/>
          <p:cNvSpPr txBox="1"/>
          <p:nvPr/>
        </p:nvSpPr>
        <p:spPr>
          <a:xfrm>
            <a:off x="4156364" y="7647709"/>
            <a:ext cx="184731" cy="52322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76430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dirty="0"/>
          </a:p>
        </p:txBody>
      </p:sp>
      <p:sp>
        <p:nvSpPr>
          <p:cNvPr id="6" name="Rectangle 5"/>
          <p:cNvSpPr/>
          <p:nvPr/>
        </p:nvSpPr>
        <p:spPr>
          <a:xfrm>
            <a:off x="8369120" y="0"/>
            <a:ext cx="3822880" cy="6858000"/>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ectangle 7"/>
          <p:cNvSpPr/>
          <p:nvPr/>
        </p:nvSpPr>
        <p:spPr>
          <a:xfrm>
            <a:off x="0" y="0"/>
            <a:ext cx="8369120" cy="20091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Own a store can be the best alternative to fulfil my passion</a:t>
            </a:r>
            <a:endParaRPr lang="th-TH" sz="3200" dirty="0"/>
          </a:p>
        </p:txBody>
      </p:sp>
      <p:sp>
        <p:nvSpPr>
          <p:cNvPr id="9" name="Content Placeholder 2"/>
          <p:cNvSpPr txBox="1">
            <a:spLocks/>
          </p:cNvSpPr>
          <p:nvPr/>
        </p:nvSpPr>
        <p:spPr>
          <a:xfrm>
            <a:off x="0" y="2009103"/>
            <a:ext cx="8369120" cy="4848897"/>
          </a:xfrm>
          <a:prstGeom prst="rect">
            <a:avLst/>
          </a:prstGeom>
          <a:solidFill>
            <a:schemeClr val="accent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Berlin Sans FB" panose="020E0602020502020306" pitchFamily="34" charset="0"/>
            </a:endParaRPr>
          </a:p>
          <a:p>
            <a:pPr marL="0" indent="0">
              <a:buFont typeface="Arial" panose="020B0604020202020204" pitchFamily="34" charset="0"/>
              <a:buNone/>
            </a:pPr>
            <a:r>
              <a:rPr lang="en-US" sz="2000" dirty="0" smtClean="0">
                <a:latin typeface="Berlin Sans FB" panose="020E0602020502020306" pitchFamily="34" charset="0"/>
              </a:rPr>
              <a:t>Passion is very important to be happy in life.  As human being we born to find happiness which mean we need to fulfil our passion as much as we could so we can be happy in life.</a:t>
            </a:r>
          </a:p>
          <a:p>
            <a:pPr marL="0" indent="0">
              <a:buFont typeface="Arial" panose="020B0604020202020204" pitchFamily="34" charset="0"/>
              <a:buNone/>
            </a:pPr>
            <a:r>
              <a:rPr lang="en-US" sz="2000" dirty="0" smtClean="0">
                <a:latin typeface="Berlin Sans FB" panose="020E0602020502020306" pitchFamily="34" charset="0"/>
              </a:rPr>
              <a:t>Owning a game/toy store can freely open my creativity which is important factor on my passion.  Which mean if I am joining other company and working for them it could limited my creativity and it will effect my passion. </a:t>
            </a:r>
          </a:p>
          <a:p>
            <a:pPr marL="0" indent="0">
              <a:buFont typeface="Arial" panose="020B0604020202020204" pitchFamily="34" charset="0"/>
              <a:buNone/>
            </a:pPr>
            <a:r>
              <a:rPr lang="en-US" sz="2000" dirty="0" smtClean="0">
                <a:latin typeface="Berlin Sans FB" panose="020E0602020502020306" pitchFamily="34" charset="0"/>
              </a:rPr>
              <a:t>It doesn’t mean that I can’t fulfil any of my passion if I choose to work for other company.  I believe that I also could fulfil my passion but I could take time to grow inside the company before the time come. </a:t>
            </a:r>
          </a:p>
          <a:p>
            <a:pPr marL="0" indent="0">
              <a:buFont typeface="Arial" panose="020B0604020202020204" pitchFamily="34" charset="0"/>
              <a:buNone/>
            </a:pPr>
            <a:r>
              <a:rPr lang="en-US" sz="2000" dirty="0" smtClean="0">
                <a:latin typeface="Berlin Sans FB" panose="020E0602020502020306" pitchFamily="34" charset="0"/>
              </a:rPr>
              <a:t>Finally, the best alternative that I will choose is to have my own business and fully open my creativity idea and fulfil my passion to be happy in life.  Moreover, I would like to pass my passion to the next generation kid as well.</a:t>
            </a:r>
          </a:p>
          <a:p>
            <a:pPr marL="0" indent="0">
              <a:buFont typeface="Arial" panose="020B0604020202020204" pitchFamily="34" charset="0"/>
              <a:buNone/>
            </a:pPr>
            <a:endParaRPr lang="en-US" sz="2000" dirty="0" smtClean="0">
              <a:solidFill>
                <a:schemeClr val="bg1"/>
              </a:solidFill>
              <a:latin typeface="Berlin Sans FB" panose="020E0602020502020306" pitchFamily="34" charset="0"/>
            </a:endParaRPr>
          </a:p>
          <a:p>
            <a:pPr marL="0" indent="0">
              <a:buFont typeface="Arial" panose="020B0604020202020204" pitchFamily="34" charset="0"/>
              <a:buNone/>
            </a:pPr>
            <a:endParaRPr lang="en-US" dirty="0" smtClean="0">
              <a:latin typeface="Berlin Sans FB" panose="020E0602020502020306" pitchFamily="34" charset="0"/>
            </a:endParaRPr>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9121" y="2374228"/>
            <a:ext cx="3822880" cy="448377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12619" y="130266"/>
            <a:ext cx="2725148" cy="2432515"/>
          </a:xfrm>
          <a:prstGeom prst="rect">
            <a:avLst/>
          </a:prstGeom>
        </p:spPr>
      </p:pic>
    </p:spTree>
    <p:extLst>
      <p:ext uri="{BB962C8B-B14F-4D97-AF65-F5344CB8AC3E}">
        <p14:creationId xmlns:p14="http://schemas.microsoft.com/office/powerpoint/2010/main" val="1241497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21911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Content Placeholder 2"/>
          <p:cNvSpPr>
            <a:spLocks noGrp="1"/>
          </p:cNvSpPr>
          <p:nvPr>
            <p:ph idx="1"/>
          </p:nvPr>
        </p:nvSpPr>
        <p:spPr>
          <a:xfrm>
            <a:off x="3877546" y="0"/>
            <a:ext cx="8314453" cy="6858000"/>
          </a:xfrm>
          <a:solidFill>
            <a:schemeClr val="accent4"/>
          </a:solidFill>
          <a:ln w="6350">
            <a:solidFill>
              <a:schemeClr val="bg1"/>
            </a:solidFill>
          </a:ln>
        </p:spPr>
        <p:txBody>
          <a:bodyPr>
            <a:normAutofit/>
          </a:bodyPr>
          <a:lstStyle/>
          <a:p>
            <a:pPr marL="0" indent="0">
              <a:buNone/>
            </a:pPr>
            <a:r>
              <a:rPr lang="en-US" b="1" u="sng" dirty="0" smtClean="0"/>
              <a:t>NEXT MONTH</a:t>
            </a:r>
          </a:p>
          <a:p>
            <a:pPr marL="0" indent="0">
              <a:buNone/>
            </a:pPr>
            <a:endParaRPr lang="en-US" dirty="0"/>
          </a:p>
          <a:p>
            <a:pPr marL="0" indent="0">
              <a:buNone/>
            </a:pPr>
            <a:r>
              <a:rPr lang="en-US" sz="2200" b="1" dirty="0" smtClean="0"/>
              <a:t>Specific</a:t>
            </a:r>
            <a:r>
              <a:rPr lang="en-US" sz="2200" dirty="0" smtClean="0"/>
              <a:t> </a:t>
            </a:r>
            <a:r>
              <a:rPr lang="mr-IN" sz="2200" dirty="0" smtClean="0"/>
              <a:t>–</a:t>
            </a:r>
            <a:r>
              <a:rPr lang="en-US" sz="2200" dirty="0" smtClean="0"/>
              <a:t> Have and gain more knowledge form NUCB</a:t>
            </a:r>
          </a:p>
          <a:p>
            <a:pPr marL="0" indent="0">
              <a:buNone/>
            </a:pPr>
            <a:r>
              <a:rPr lang="en-US" sz="2200" b="1" dirty="0" smtClean="0"/>
              <a:t>Meaningful </a:t>
            </a:r>
            <a:r>
              <a:rPr lang="mr-IN" sz="2200" dirty="0"/>
              <a:t>–</a:t>
            </a:r>
            <a:r>
              <a:rPr lang="en-US" sz="2200" dirty="0"/>
              <a:t> </a:t>
            </a:r>
            <a:r>
              <a:rPr lang="en-US" sz="2200" dirty="0" smtClean="0"/>
              <a:t>I could be very helpful for me to learn from NUCB cause my background is from architecture which have very little knowledge on business field.  Therefore, it is very important to learn how to do business here at NUCB. </a:t>
            </a:r>
            <a:endParaRPr lang="en-US" sz="2200" b="1" dirty="0" smtClean="0"/>
          </a:p>
          <a:p>
            <a:pPr marL="0" indent="0">
              <a:buNone/>
            </a:pPr>
            <a:r>
              <a:rPr lang="en-US" sz="2200" b="1" dirty="0" smtClean="0"/>
              <a:t>Action Oriented </a:t>
            </a:r>
            <a:r>
              <a:rPr lang="mr-IN" sz="2200" dirty="0"/>
              <a:t>–</a:t>
            </a:r>
            <a:r>
              <a:rPr lang="en-US" sz="2200" dirty="0"/>
              <a:t> </a:t>
            </a:r>
            <a:r>
              <a:rPr lang="en-US" sz="2200" dirty="0" smtClean="0"/>
              <a:t>Study and try to understand more on class could help to understand more class.  Case study can help to have better perspective on business point of view.  It is very important to try to understand the case study and try my best to consult from each professor because it believe experience and knowledge from each professor can help me to improve myself.</a:t>
            </a:r>
            <a:endParaRPr lang="en-US" sz="2200" b="1" dirty="0" smtClean="0"/>
          </a:p>
          <a:p>
            <a:pPr marL="0" indent="0">
              <a:buNone/>
            </a:pPr>
            <a:r>
              <a:rPr lang="en-US" sz="2200" b="1" dirty="0" smtClean="0"/>
              <a:t>Realistic </a:t>
            </a:r>
            <a:r>
              <a:rPr lang="mr-IN" sz="2200" dirty="0"/>
              <a:t>–</a:t>
            </a:r>
            <a:r>
              <a:rPr lang="en-US" sz="2200" dirty="0"/>
              <a:t> </a:t>
            </a:r>
            <a:r>
              <a:rPr lang="en-US" sz="2200" dirty="0" smtClean="0"/>
              <a:t>Learning how to do business from NUCB could develop me a lot and I could have some important point of view of how to do business which can link them to my future plan.</a:t>
            </a:r>
            <a:endParaRPr lang="en-US" sz="2200" b="1" dirty="0" smtClean="0"/>
          </a:p>
          <a:p>
            <a:pPr marL="0" indent="0">
              <a:buNone/>
            </a:pPr>
            <a:r>
              <a:rPr lang="en-US" sz="2200" b="1" dirty="0" smtClean="0"/>
              <a:t>Timely </a:t>
            </a:r>
            <a:r>
              <a:rPr lang="mr-IN" sz="2200" dirty="0"/>
              <a:t>–</a:t>
            </a:r>
            <a:r>
              <a:rPr lang="en-US" sz="2200" dirty="0"/>
              <a:t> </a:t>
            </a:r>
            <a:r>
              <a:rPr lang="en-US" sz="2200" dirty="0" smtClean="0"/>
              <a:t>I could take me some time to work but within on month I believe there could be many case to read and many professor which I could learn from them.</a:t>
            </a:r>
            <a:endParaRPr lang="en-US" sz="2200" b="1" dirty="0" smtClean="0">
              <a:latin typeface="Berlin Sans FB" panose="020E0602020502020306" pitchFamily="34" charset="0"/>
            </a:endParaRPr>
          </a:p>
        </p:txBody>
      </p:sp>
      <p:sp>
        <p:nvSpPr>
          <p:cNvPr id="8" name="Oval 7"/>
          <p:cNvSpPr/>
          <p:nvPr/>
        </p:nvSpPr>
        <p:spPr>
          <a:xfrm>
            <a:off x="669704" y="261889"/>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t>P</a:t>
            </a:r>
            <a:r>
              <a:rPr lang="en-US" dirty="0" smtClean="0"/>
              <a:t>lan</a:t>
            </a:r>
            <a:endParaRPr lang="th-TH"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288230"/>
            <a:ext cx="3877546" cy="1605029"/>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03199"/>
            <a:ext cx="3877546" cy="2585031"/>
          </a:xfrm>
          <a:prstGeom prst="rect">
            <a:avLst/>
          </a:prstGeom>
        </p:spPr>
      </p:pic>
      <p:sp>
        <p:nvSpPr>
          <p:cNvPr id="11" name="TextBox 10"/>
          <p:cNvSpPr txBox="1"/>
          <p:nvPr/>
        </p:nvSpPr>
        <p:spPr>
          <a:xfrm>
            <a:off x="3877546" y="0"/>
            <a:ext cx="8314454" cy="523220"/>
          </a:xfrm>
          <a:prstGeom prst="rect">
            <a:avLst/>
          </a:prstGeom>
          <a:solidFill>
            <a:schemeClr val="tx1"/>
          </a:solidFill>
        </p:spPr>
        <p:txBody>
          <a:bodyPr wrap="square" rtlCol="0">
            <a:spAutoFit/>
          </a:bodyPr>
          <a:lstStyle/>
          <a:p>
            <a:r>
              <a:rPr lang="en-US" b="1" dirty="0" smtClean="0">
                <a:solidFill>
                  <a:schemeClr val="bg1"/>
                </a:solidFill>
              </a:rPr>
              <a:t>NEXT MONTH</a:t>
            </a:r>
            <a:endParaRPr lang="en-US" b="1" dirty="0">
              <a:solidFill>
                <a:schemeClr val="bg1"/>
              </a:solidFill>
            </a:endParaRPr>
          </a:p>
        </p:txBody>
      </p:sp>
    </p:spTree>
    <p:extLst>
      <p:ext uri="{BB962C8B-B14F-4D97-AF65-F5344CB8AC3E}">
        <p14:creationId xmlns:p14="http://schemas.microsoft.com/office/powerpoint/2010/main" val="2599961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219114"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Content Placeholder 2"/>
          <p:cNvSpPr>
            <a:spLocks noGrp="1"/>
          </p:cNvSpPr>
          <p:nvPr>
            <p:ph idx="1"/>
          </p:nvPr>
        </p:nvSpPr>
        <p:spPr>
          <a:xfrm>
            <a:off x="3877546" y="0"/>
            <a:ext cx="8314453" cy="6858000"/>
          </a:xfrm>
          <a:solidFill>
            <a:schemeClr val="accent4"/>
          </a:solidFill>
          <a:ln w="6350">
            <a:solidFill>
              <a:schemeClr val="bg1"/>
            </a:solidFill>
          </a:ln>
        </p:spPr>
        <p:txBody>
          <a:bodyPr>
            <a:normAutofit fontScale="92500"/>
          </a:bodyPr>
          <a:lstStyle/>
          <a:p>
            <a:pPr marL="0" indent="0">
              <a:buNone/>
            </a:pPr>
            <a:r>
              <a:rPr lang="en-US" b="1" u="sng" dirty="0" smtClean="0"/>
              <a:t>NEXT YEAR</a:t>
            </a:r>
          </a:p>
          <a:p>
            <a:pPr marL="0" indent="0">
              <a:buNone/>
            </a:pPr>
            <a:endParaRPr lang="en-US" dirty="0"/>
          </a:p>
          <a:p>
            <a:pPr marL="0" indent="0">
              <a:buNone/>
            </a:pPr>
            <a:r>
              <a:rPr lang="en-US" sz="2200" b="1" dirty="0" smtClean="0"/>
              <a:t>Specific</a:t>
            </a:r>
            <a:r>
              <a:rPr lang="en-US" sz="2200" dirty="0" smtClean="0"/>
              <a:t> </a:t>
            </a:r>
            <a:r>
              <a:rPr lang="mr-IN" sz="2200" dirty="0" smtClean="0"/>
              <a:t>–</a:t>
            </a:r>
            <a:r>
              <a:rPr lang="en-US" sz="2200" dirty="0" smtClean="0"/>
              <a:t> Start to find more experience on how to manage game/toy store and find more connection.</a:t>
            </a:r>
          </a:p>
          <a:p>
            <a:pPr marL="0" indent="0">
              <a:buNone/>
            </a:pPr>
            <a:r>
              <a:rPr lang="en-US" sz="2200" b="1" dirty="0" smtClean="0"/>
              <a:t>Meaningful </a:t>
            </a:r>
            <a:r>
              <a:rPr lang="mr-IN" sz="2200" dirty="0"/>
              <a:t>–</a:t>
            </a:r>
            <a:r>
              <a:rPr lang="en-US" sz="2200" dirty="0"/>
              <a:t> </a:t>
            </a:r>
            <a:r>
              <a:rPr lang="en-US" sz="2200" dirty="0" smtClean="0"/>
              <a:t>Graduate from NUCB could improve my knowledge on how to do business.  However, to be success on the game/toy business I also need some experiences which I could I can find them by working for a big company first to have more experience to combined them with the knowledge that I learn from NUCB to create new business model.</a:t>
            </a:r>
            <a:endParaRPr lang="en-US" sz="2200" b="1" dirty="0" smtClean="0"/>
          </a:p>
          <a:p>
            <a:pPr marL="0" indent="0">
              <a:buNone/>
            </a:pPr>
            <a:r>
              <a:rPr lang="en-US" sz="2200" b="1" dirty="0" smtClean="0"/>
              <a:t>Action Oriented </a:t>
            </a:r>
            <a:r>
              <a:rPr lang="mr-IN" sz="2200" dirty="0"/>
              <a:t>–</a:t>
            </a:r>
            <a:r>
              <a:rPr lang="en-US" sz="2200" dirty="0"/>
              <a:t> </a:t>
            </a:r>
            <a:r>
              <a:rPr lang="en-US" sz="2200" dirty="0" smtClean="0"/>
              <a:t>Back to Thailand together with my MBA degree from NUCB I believe that I won’t be hard for me to find a job that related to my passion.  I need to get to work for a company that can supports my future plan which to establish a games/toy store.  I will start working for them until I know it the right time where I have enough ability to start my own business.</a:t>
            </a:r>
            <a:endParaRPr lang="en-US" sz="2200" b="1" dirty="0" smtClean="0"/>
          </a:p>
          <a:p>
            <a:pPr marL="0" indent="0">
              <a:buNone/>
            </a:pPr>
            <a:r>
              <a:rPr lang="en-US" sz="2200" b="1" dirty="0" smtClean="0"/>
              <a:t>Realistic </a:t>
            </a:r>
            <a:r>
              <a:rPr lang="mr-IN" sz="2200" dirty="0"/>
              <a:t>–</a:t>
            </a:r>
            <a:r>
              <a:rPr lang="en-US" sz="2200" dirty="0"/>
              <a:t> </a:t>
            </a:r>
            <a:r>
              <a:rPr lang="en-US" sz="2200" dirty="0" smtClean="0"/>
              <a:t>To find more experience on how to manage game/toy store from a big company in Thailand wasn’t hard because there are many company that working on this field which mean I have many opportunity to work for them and gain more experience.</a:t>
            </a:r>
            <a:endParaRPr lang="en-US" sz="2200" b="1" dirty="0" smtClean="0"/>
          </a:p>
          <a:p>
            <a:pPr marL="0" indent="0">
              <a:buNone/>
            </a:pPr>
            <a:r>
              <a:rPr lang="en-US" sz="2200" b="1" dirty="0" smtClean="0"/>
              <a:t>Timely </a:t>
            </a:r>
            <a:r>
              <a:rPr lang="mr-IN" sz="2200" dirty="0"/>
              <a:t>–</a:t>
            </a:r>
            <a:r>
              <a:rPr lang="en-US" sz="2200" dirty="0"/>
              <a:t> </a:t>
            </a:r>
            <a:r>
              <a:rPr lang="en-US" sz="2200" dirty="0" smtClean="0"/>
              <a:t>With my background and my passion I believe I won’t cause me too much time gain more experience and start my own company.</a:t>
            </a:r>
            <a:endParaRPr lang="en-US" sz="2200" b="1" dirty="0" smtClean="0">
              <a:latin typeface="Berlin Sans FB" panose="020E0602020502020306" pitchFamily="34" charset="0"/>
            </a:endParaRPr>
          </a:p>
        </p:txBody>
      </p:sp>
      <p:sp>
        <p:nvSpPr>
          <p:cNvPr id="8" name="Oval 7"/>
          <p:cNvSpPr/>
          <p:nvPr/>
        </p:nvSpPr>
        <p:spPr>
          <a:xfrm>
            <a:off x="669704" y="261889"/>
            <a:ext cx="2408348" cy="2192583"/>
          </a:xfrm>
          <a:prstGeom prst="ellipse">
            <a:avLst/>
          </a:prstGeom>
          <a:solidFill>
            <a:srgbClr val="2B7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smtClean="0"/>
              <a:t>P</a:t>
            </a:r>
            <a:r>
              <a:rPr lang="en-US" dirty="0" smtClean="0"/>
              <a:t>lan</a:t>
            </a:r>
            <a:endParaRPr lang="th-TH"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660524"/>
            <a:ext cx="3877545" cy="219747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81" y="2716361"/>
            <a:ext cx="3888327" cy="1944164"/>
          </a:xfrm>
          <a:prstGeom prst="rect">
            <a:avLst/>
          </a:prstGeom>
        </p:spPr>
      </p:pic>
      <p:sp>
        <p:nvSpPr>
          <p:cNvPr id="4" name="TextBox 3"/>
          <p:cNvSpPr txBox="1"/>
          <p:nvPr/>
        </p:nvSpPr>
        <p:spPr>
          <a:xfrm>
            <a:off x="3877546" y="0"/>
            <a:ext cx="8314454" cy="523220"/>
          </a:xfrm>
          <a:prstGeom prst="rect">
            <a:avLst/>
          </a:prstGeom>
          <a:solidFill>
            <a:schemeClr val="tx1"/>
          </a:solidFill>
        </p:spPr>
        <p:txBody>
          <a:bodyPr wrap="square" rtlCol="0">
            <a:spAutoFit/>
          </a:bodyPr>
          <a:lstStyle/>
          <a:p>
            <a:r>
              <a:rPr lang="en-US" b="1" dirty="0" smtClean="0">
                <a:solidFill>
                  <a:schemeClr val="bg1"/>
                </a:solidFill>
              </a:rPr>
              <a:t>NEXT YEAR</a:t>
            </a:r>
            <a:endParaRPr lang="en-US" b="1" dirty="0">
              <a:solidFill>
                <a:schemeClr val="bg1"/>
              </a:solidFill>
            </a:endParaRPr>
          </a:p>
        </p:txBody>
      </p:sp>
    </p:spTree>
    <p:extLst>
      <p:ext uri="{BB962C8B-B14F-4D97-AF65-F5344CB8AC3E}">
        <p14:creationId xmlns:p14="http://schemas.microsoft.com/office/powerpoint/2010/main" val="1422630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TotalTime>
  <Words>2430</Words>
  <Application>Microsoft Macintosh PowerPoint</Application>
  <PresentationFormat>Widescreen</PresentationFormat>
  <Paragraphs>119</Paragraphs>
  <Slides>16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Aharoni</vt:lpstr>
      <vt:lpstr>Angsana New</vt:lpstr>
      <vt:lpstr>Arial Rounded MT Bold</vt:lpstr>
      <vt:lpstr>Berlin Sans FB</vt:lpstr>
      <vt:lpstr>Calibri</vt:lpstr>
      <vt:lpstr>Calibri Light</vt:lpstr>
      <vt:lpstr>Cordia New</vt:lpstr>
      <vt:lpstr>Mangal</vt:lpstr>
      <vt:lpstr>ＭＳ Ｐゴシック</vt:lpstr>
      <vt:lpstr>Arial</vt:lpstr>
      <vt:lpstr>Office Theme</vt:lpstr>
      <vt:lpstr> </vt:lpstr>
      <vt:lpstr>PowerPoint Presentation</vt:lpstr>
      <vt:lpstr>PowerPoint Presentation</vt:lpstr>
      <vt:lpstr>PowerPoint Presentation</vt:lpstr>
      <vt:lpstr>Alternatives that were rejected</vt:lpstr>
      <vt:lpstr> “I would like to own my shop providing all kind of Games and Toys from over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ガンダム</dc:title>
  <dc:creator>Juthanoot Chaisuksawad</dc:creator>
  <cp:lastModifiedBy>Microsoft Office User</cp:lastModifiedBy>
  <cp:revision>100</cp:revision>
  <dcterms:created xsi:type="dcterms:W3CDTF">2018-04-07T14:30:09Z</dcterms:created>
  <dcterms:modified xsi:type="dcterms:W3CDTF">2018-04-17T14:46:07Z</dcterms:modified>
</cp:coreProperties>
</file>