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1" d="100"/>
          <a:sy n="131" d="100"/>
        </p:scale>
        <p:origin x="-1000"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464572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1" name="Shape 11"/>
          <p:cNvGrpSpPr/>
          <p:nvPr/>
        </p:nvGrpSpPr>
        <p:grpSpPr>
          <a:xfrm>
            <a:off x="830392" y="1191256"/>
            <a:ext cx="745763" cy="45826"/>
            <a:chOff x="4580561" y="2589004"/>
            <a:chExt cx="1064464" cy="25200"/>
          </a:xfrm>
        </p:grpSpPr>
        <p:sp>
          <p:nvSpPr>
            <p:cNvPr id="12" name="Shape 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Shape 1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Shape 15"/>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Shape 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Shape 74"/>
          <p:cNvGrpSpPr/>
          <p:nvPr/>
        </p:nvGrpSpPr>
        <p:grpSpPr>
          <a:xfrm>
            <a:off x="830392" y="4169130"/>
            <a:ext cx="745763" cy="45826"/>
            <a:chOff x="4580561" y="2589004"/>
            <a:chExt cx="1064464" cy="25200"/>
          </a:xfrm>
        </p:grpSpPr>
        <p:sp>
          <p:nvSpPr>
            <p:cNvPr id="75" name="Shape 7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7" name="Shape 77"/>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Shape 78"/>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Shape 7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Shape 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Shape 18"/>
          <p:cNvGrpSpPr/>
          <p:nvPr/>
        </p:nvGrpSpPr>
        <p:grpSpPr>
          <a:xfrm>
            <a:off x="830392" y="1191256"/>
            <a:ext cx="745763" cy="45826"/>
            <a:chOff x="4580561" y="2589004"/>
            <a:chExt cx="1064464" cy="25200"/>
          </a:xfrm>
        </p:grpSpPr>
        <p:sp>
          <p:nvSpPr>
            <p:cNvPr id="19" name="Shape 1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1" name="Shape 2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Shape 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Shape 2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5" name="Shape 25"/>
          <p:cNvGrpSpPr/>
          <p:nvPr/>
        </p:nvGrpSpPr>
        <p:grpSpPr>
          <a:xfrm>
            <a:off x="830392" y="1191256"/>
            <a:ext cx="745763" cy="45826"/>
            <a:chOff x="4580561" y="2589004"/>
            <a:chExt cx="1064464" cy="25200"/>
          </a:xfrm>
        </p:grpSpPr>
        <p:sp>
          <p:nvSpPr>
            <p:cNvPr id="26" name="Shape 2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8" name="Shape 2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Shape 2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Shape 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Shape 3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3" name="Shape 33"/>
          <p:cNvGrpSpPr/>
          <p:nvPr/>
        </p:nvGrpSpPr>
        <p:grpSpPr>
          <a:xfrm>
            <a:off x="830392" y="1191256"/>
            <a:ext cx="745763" cy="45826"/>
            <a:chOff x="4580561" y="2589004"/>
            <a:chExt cx="1064464" cy="25200"/>
          </a:xfrm>
        </p:grpSpPr>
        <p:sp>
          <p:nvSpPr>
            <p:cNvPr id="34" name="Shape 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Shape 3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Shape 37"/>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Shape 3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Shape 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Shape 4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42" name="Shape 42"/>
          <p:cNvGrpSpPr/>
          <p:nvPr/>
        </p:nvGrpSpPr>
        <p:grpSpPr>
          <a:xfrm>
            <a:off x="830392" y="1191256"/>
            <a:ext cx="745763" cy="45826"/>
            <a:chOff x="4580561" y="2589004"/>
            <a:chExt cx="1064464" cy="25200"/>
          </a:xfrm>
        </p:grpSpPr>
        <p:sp>
          <p:nvSpPr>
            <p:cNvPr id="43" name="Shape 4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5" name="Shape 4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Shape 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Shape 4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49" name="Shape 49"/>
          <p:cNvGrpSpPr/>
          <p:nvPr/>
        </p:nvGrpSpPr>
        <p:grpSpPr>
          <a:xfrm>
            <a:off x="830392" y="1191256"/>
            <a:ext cx="745763" cy="45826"/>
            <a:chOff x="4580561" y="2589004"/>
            <a:chExt cx="1064464" cy="25200"/>
          </a:xfrm>
        </p:grpSpPr>
        <p:sp>
          <p:nvSpPr>
            <p:cNvPr id="50" name="Shape 5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2" name="Shape 52"/>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Shape 53"/>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Shape 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Shape 56"/>
          <p:cNvGrpSpPr/>
          <p:nvPr/>
        </p:nvGrpSpPr>
        <p:grpSpPr>
          <a:xfrm>
            <a:off x="830392" y="4169130"/>
            <a:ext cx="745763" cy="45826"/>
            <a:chOff x="4580561" y="2589004"/>
            <a:chExt cx="1064464" cy="25200"/>
          </a:xfrm>
        </p:grpSpPr>
        <p:sp>
          <p:nvSpPr>
            <p:cNvPr id="57" name="Shape 5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9" name="Shape 59"/>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Shape 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Shape 6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63" name="Shape 63"/>
          <p:cNvGrpSpPr/>
          <p:nvPr/>
        </p:nvGrpSpPr>
        <p:grpSpPr>
          <a:xfrm>
            <a:off x="830392" y="1191256"/>
            <a:ext cx="745763" cy="45826"/>
            <a:chOff x="4580561" y="2589004"/>
            <a:chExt cx="1064464" cy="25200"/>
          </a:xfrm>
        </p:grpSpPr>
        <p:sp>
          <p:nvSpPr>
            <p:cNvPr id="64" name="Shape 6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6" name="Shape 66"/>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Shape 67"/>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Shape 68"/>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Shape 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Shape 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pn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hyperlink" Target="https://en.wikipedia.org/wiki/Entrepreneur" TargetMode="External"/><Relationship Id="rId10" Type="http://schemas.openxmlformats.org/officeDocument/2006/relationships/hyperlink" Target="https://en.wikipedia.org/wiki/Engineer" TargetMode="External"/><Relationship Id="rId11" Type="http://schemas.openxmlformats.org/officeDocument/2006/relationships/hyperlink" Target="https://en.wikipedia.org/wiki/Investor" TargetMode="External"/><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6.jpg"/><Relationship Id="rId10" Type="http://schemas.openxmlformats.org/officeDocument/2006/relationships/image" Target="../media/image17.jpg"/><Relationship Id="rId11"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730000" y="1318650"/>
            <a:ext cx="3846300" cy="16872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en" sz="3600">
                <a:solidFill>
                  <a:schemeClr val="accent3"/>
                </a:solidFill>
                <a:latin typeface="Arial"/>
                <a:ea typeface="Arial"/>
                <a:cs typeface="Arial"/>
                <a:sym typeface="Arial"/>
              </a:rPr>
              <a:t>Breaking Barriers to Reach for the stars</a:t>
            </a:r>
            <a:endParaRPr sz="3600">
              <a:solidFill>
                <a:schemeClr val="accent3"/>
              </a:solidFill>
              <a:latin typeface="Arial"/>
              <a:ea typeface="Arial"/>
              <a:cs typeface="Arial"/>
              <a:sym typeface="Arial"/>
            </a:endParaRPr>
          </a:p>
        </p:txBody>
      </p:sp>
      <p:sp>
        <p:nvSpPr>
          <p:cNvPr id="87" name="Shape 87"/>
          <p:cNvSpPr txBox="1">
            <a:spLocks noGrp="1"/>
          </p:cNvSpPr>
          <p:nvPr>
            <p:ph type="subTitle" idx="1"/>
          </p:nvPr>
        </p:nvSpPr>
        <p:spPr>
          <a:xfrm>
            <a:off x="730000" y="3744200"/>
            <a:ext cx="3300900" cy="759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dk1"/>
                </a:solidFill>
                <a:latin typeface="Arial"/>
                <a:ea typeface="Arial"/>
                <a:cs typeface="Arial"/>
                <a:sym typeface="Arial"/>
              </a:rPr>
              <a:t>Nadia Soussi</a:t>
            </a:r>
            <a:endParaRPr>
              <a:solidFill>
                <a:schemeClr val="dk1"/>
              </a:solidFill>
              <a:latin typeface="Arial"/>
              <a:ea typeface="Arial"/>
              <a:cs typeface="Arial"/>
              <a:sym typeface="Arial"/>
            </a:endParaRPr>
          </a:p>
          <a:p>
            <a:pPr marL="0" lvl="0" indent="0" rtl="0">
              <a:spcBef>
                <a:spcPts val="0"/>
              </a:spcBef>
              <a:spcAft>
                <a:spcPts val="0"/>
              </a:spcAft>
              <a:buNone/>
            </a:pPr>
            <a:r>
              <a:rPr lang="en">
                <a:solidFill>
                  <a:schemeClr val="dk1"/>
                </a:solidFill>
                <a:latin typeface="Arial"/>
                <a:ea typeface="Arial"/>
                <a:cs typeface="Arial"/>
                <a:sym typeface="Arial"/>
              </a:rPr>
              <a:t>21790834</a:t>
            </a:r>
            <a:endParaRPr>
              <a:solidFill>
                <a:schemeClr val="dk1"/>
              </a:solidFill>
              <a:latin typeface="Arial"/>
              <a:ea typeface="Arial"/>
              <a:cs typeface="Arial"/>
              <a:sym typeface="Arial"/>
            </a:endParaRPr>
          </a:p>
        </p:txBody>
      </p:sp>
      <p:pic>
        <p:nvPicPr>
          <p:cNvPr id="88" name="Shape 88"/>
          <p:cNvPicPr preferRelativeResize="0"/>
          <p:nvPr/>
        </p:nvPicPr>
        <p:blipFill>
          <a:blip r:embed="rId3">
            <a:alphaModFix/>
          </a:blip>
          <a:stretch>
            <a:fillRect/>
          </a:stretch>
        </p:blipFill>
        <p:spPr>
          <a:xfrm>
            <a:off x="4665302" y="228600"/>
            <a:ext cx="4417723" cy="46987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Plan</a:t>
            </a:r>
            <a:endParaRPr>
              <a:latin typeface="Arial"/>
              <a:ea typeface="Arial"/>
              <a:cs typeface="Arial"/>
              <a:sym typeface="Arial"/>
            </a:endParaRPr>
          </a:p>
        </p:txBody>
      </p:sp>
      <p:sp>
        <p:nvSpPr>
          <p:cNvPr id="185" name="Shape 185"/>
          <p:cNvSpPr txBox="1">
            <a:spLocks noGrp="1"/>
          </p:cNvSpPr>
          <p:nvPr>
            <p:ph type="body" idx="1"/>
          </p:nvPr>
        </p:nvSpPr>
        <p:spPr>
          <a:xfrm>
            <a:off x="729450" y="1437450"/>
            <a:ext cx="7688700" cy="3256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accent3"/>
                </a:solidFill>
              </a:rPr>
              <a:t>By May  2023:</a:t>
            </a:r>
            <a:endParaRPr b="1">
              <a:solidFill>
                <a:schemeClr val="accent3"/>
              </a:solidFill>
            </a:endParaRPr>
          </a:p>
          <a:p>
            <a:pPr marL="457200" lvl="0" indent="-311150" rtl="0">
              <a:spcBef>
                <a:spcPts val="1600"/>
              </a:spcBef>
              <a:spcAft>
                <a:spcPts val="0"/>
              </a:spcAft>
              <a:buClr>
                <a:srgbClr val="000000"/>
              </a:buClr>
              <a:buSzPts val="1300"/>
              <a:buFont typeface="Arial"/>
              <a:buChar char="-"/>
            </a:pPr>
            <a:r>
              <a:rPr lang="en">
                <a:solidFill>
                  <a:srgbClr val="000000"/>
                </a:solidFill>
                <a:latin typeface="Arial"/>
                <a:ea typeface="Arial"/>
                <a:cs typeface="Arial"/>
                <a:sym typeface="Arial"/>
              </a:rPr>
              <a:t>Building upon traffic to create an increasing trend of new leads to the business</a:t>
            </a:r>
            <a:endParaRPr>
              <a:solidFill>
                <a:srgbClr val="000000"/>
              </a:solidFill>
              <a:latin typeface="Arial"/>
              <a:ea typeface="Arial"/>
              <a:cs typeface="Arial"/>
              <a:sym typeface="Arial"/>
            </a:endParaRPr>
          </a:p>
          <a:p>
            <a:pPr marL="457200" lvl="0" indent="-311150" rtl="0">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Expand to South America, and Europe. </a:t>
            </a:r>
            <a:endParaRPr>
              <a:solidFill>
                <a:srgbClr val="000000"/>
              </a:solidFill>
              <a:latin typeface="Arial"/>
              <a:ea typeface="Arial"/>
              <a:cs typeface="Arial"/>
              <a:sym typeface="Arial"/>
            </a:endParaRPr>
          </a:p>
          <a:p>
            <a:pPr marL="457200" marR="0" lvl="0" indent="-311150" algn="l" rtl="0">
              <a:lnSpc>
                <a:spcPct val="115000"/>
              </a:lnSpc>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Perfecting and adding more offerings</a:t>
            </a:r>
            <a:endParaRPr>
              <a:solidFill>
                <a:srgbClr val="000000"/>
              </a:solidFill>
              <a:latin typeface="Arial"/>
              <a:ea typeface="Arial"/>
              <a:cs typeface="Arial"/>
              <a:sym typeface="Arial"/>
            </a:endParaRPr>
          </a:p>
          <a:p>
            <a:pPr marL="457200" marR="0" lvl="0" indent="-311150" algn="l" rtl="0">
              <a:lnSpc>
                <a:spcPct val="115000"/>
              </a:lnSpc>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Overall goal of this phase is to increase statistics over time.</a:t>
            </a:r>
            <a:endParaRPr>
              <a:solidFill>
                <a:srgbClr val="000000"/>
              </a:solidFill>
              <a:latin typeface="Arial"/>
              <a:ea typeface="Arial"/>
              <a:cs typeface="Arial"/>
              <a:sym typeface="Arial"/>
            </a:endParaRPr>
          </a:p>
          <a:p>
            <a:pPr marL="457200" marR="0" lvl="0" indent="-311150" algn="l" rtl="0">
              <a:lnSpc>
                <a:spcPct val="115000"/>
              </a:lnSpc>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The hunt for investors begins </a:t>
            </a:r>
            <a:endParaRPr>
              <a:solidFill>
                <a:srgbClr val="000000"/>
              </a:solidFill>
              <a:latin typeface="Arial"/>
              <a:ea typeface="Arial"/>
              <a:cs typeface="Arial"/>
              <a:sym typeface="Arial"/>
            </a:endParaRPr>
          </a:p>
          <a:p>
            <a:pPr marL="457200" marR="0" lvl="0" indent="-311150" algn="l" rtl="0">
              <a:lnSpc>
                <a:spcPct val="115000"/>
              </a:lnSpc>
              <a:spcBef>
                <a:spcPts val="0"/>
              </a:spcBef>
              <a:spcAft>
                <a:spcPts val="0"/>
              </a:spcAft>
              <a:buClr>
                <a:srgbClr val="000000"/>
              </a:buClr>
              <a:buSzPts val="1300"/>
              <a:buFont typeface="Arial"/>
              <a:buChar char="-"/>
            </a:pPr>
            <a:r>
              <a:rPr lang="en">
                <a:solidFill>
                  <a:srgbClr val="000000"/>
                </a:solidFill>
                <a:latin typeface="Arial"/>
                <a:ea typeface="Arial"/>
                <a:cs typeface="Arial"/>
                <a:sym typeface="Arial"/>
              </a:rPr>
              <a:t>Start the expansion of the team</a:t>
            </a:r>
            <a:endParaRPr>
              <a:solidFill>
                <a:srgbClr val="000000"/>
              </a:solidFill>
              <a:latin typeface="Arial"/>
              <a:ea typeface="Arial"/>
              <a:cs typeface="Arial"/>
              <a:sym typeface="Arial"/>
            </a:endParaRPr>
          </a:p>
          <a:p>
            <a:pPr marL="0" lvl="0" indent="0" rtl="0">
              <a:spcBef>
                <a:spcPts val="1600"/>
              </a:spcBef>
              <a:spcAft>
                <a:spcPts val="0"/>
              </a:spcAft>
              <a:buNone/>
            </a:pPr>
            <a:endParaRPr b="1">
              <a:solidFill>
                <a:schemeClr val="accent3"/>
              </a:solidFill>
            </a:endParaRPr>
          </a:p>
          <a:p>
            <a:pPr marL="0" lvl="0" indent="0" rtl="0">
              <a:spcBef>
                <a:spcPts val="1600"/>
              </a:spcBef>
              <a:spcAft>
                <a:spcPts val="1600"/>
              </a:spcAft>
              <a:buNone/>
            </a:pPr>
            <a:endParaRPr/>
          </a:p>
        </p:txBody>
      </p:sp>
      <p:sp>
        <p:nvSpPr>
          <p:cNvPr id="186" name="Shape 18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10</a:t>
            </a:fld>
            <a:endParaRPr/>
          </a:p>
        </p:txBody>
      </p:sp>
      <p:pic>
        <p:nvPicPr>
          <p:cNvPr id="187" name="Shape 187"/>
          <p:cNvPicPr preferRelativeResize="0"/>
          <p:nvPr/>
        </p:nvPicPr>
        <p:blipFill>
          <a:blip r:embed="rId3">
            <a:alphaModFix/>
          </a:blip>
          <a:stretch>
            <a:fillRect/>
          </a:stretch>
        </p:blipFill>
        <p:spPr>
          <a:xfrm>
            <a:off x="3668639" y="3036775"/>
            <a:ext cx="4915551" cy="2106674"/>
          </a:xfrm>
          <a:prstGeom prst="rect">
            <a:avLst/>
          </a:prstGeom>
          <a:noFill/>
          <a:ln>
            <a:noFill/>
          </a:ln>
        </p:spPr>
      </p:pic>
      <p:sp>
        <p:nvSpPr>
          <p:cNvPr id="188" name="Shape 188"/>
          <p:cNvSpPr txBox="1"/>
          <p:nvPr/>
        </p:nvSpPr>
        <p:spPr>
          <a:xfrm>
            <a:off x="409475" y="3812425"/>
            <a:ext cx="2834400" cy="465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300">
                <a:solidFill>
                  <a:schemeClr val="dk1"/>
                </a:solidFill>
              </a:rPr>
              <a:t>Map of countries visited by 2023: </a:t>
            </a:r>
            <a:endParaRPr sz="13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Plan</a:t>
            </a:r>
            <a:endParaRPr>
              <a:latin typeface="Arial"/>
              <a:ea typeface="Arial"/>
              <a:cs typeface="Arial"/>
              <a:sym typeface="Arial"/>
            </a:endParaRPr>
          </a:p>
        </p:txBody>
      </p:sp>
      <p:sp>
        <p:nvSpPr>
          <p:cNvPr id="194" name="Shape 194"/>
          <p:cNvSpPr txBox="1">
            <a:spLocks noGrp="1"/>
          </p:cNvSpPr>
          <p:nvPr>
            <p:ph type="body" idx="1"/>
          </p:nvPr>
        </p:nvSpPr>
        <p:spPr>
          <a:xfrm>
            <a:off x="727650" y="1172950"/>
            <a:ext cx="7688700" cy="325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3"/>
                </a:solidFill>
              </a:rPr>
              <a:t>By May  2026: Expansion</a:t>
            </a:r>
            <a:endParaRPr b="1">
              <a:solidFill>
                <a:schemeClr val="accent3"/>
              </a:solidFill>
            </a:endParaRPr>
          </a:p>
          <a:p>
            <a:pPr marL="457200" lvl="0" indent="-304800" rtl="0">
              <a:spcBef>
                <a:spcPts val="1600"/>
              </a:spcBef>
              <a:spcAft>
                <a:spcPts val="0"/>
              </a:spcAft>
              <a:buClr>
                <a:srgbClr val="000000"/>
              </a:buClr>
              <a:buSzPts val="1200"/>
              <a:buFont typeface="Arial"/>
              <a:buChar char="-"/>
            </a:pPr>
            <a:r>
              <a:rPr lang="en" sz="1200">
                <a:solidFill>
                  <a:srgbClr val="000000"/>
                </a:solidFill>
                <a:latin typeface="Arial"/>
                <a:ea typeface="Arial"/>
                <a:cs typeface="Arial"/>
                <a:sym typeface="Arial"/>
              </a:rPr>
              <a:t>Target the rest of the world</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Opening headquarter offices</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Expanding the team</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Building on traffic to increase statistics</a:t>
            </a:r>
            <a:endParaRPr sz="1200">
              <a:solidFill>
                <a:srgbClr val="000000"/>
              </a:solidFill>
              <a:latin typeface="Arial"/>
              <a:ea typeface="Arial"/>
              <a:cs typeface="Arial"/>
              <a:sym typeface="Arial"/>
            </a:endParaRPr>
          </a:p>
          <a:p>
            <a:pPr marL="457200" lvl="0"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Process automation </a:t>
            </a:r>
            <a:endParaRPr sz="1200">
              <a:solidFill>
                <a:srgbClr val="000000"/>
              </a:solidFill>
              <a:latin typeface="Arial"/>
              <a:ea typeface="Arial"/>
              <a:cs typeface="Arial"/>
              <a:sym typeface="Arial"/>
            </a:endParaRPr>
          </a:p>
          <a:p>
            <a:pPr marL="0" lvl="0" indent="0" rtl="0">
              <a:spcBef>
                <a:spcPts val="1600"/>
              </a:spcBef>
              <a:spcAft>
                <a:spcPts val="0"/>
              </a:spcAft>
              <a:buNone/>
            </a:pPr>
            <a:r>
              <a:rPr lang="en" sz="1200">
                <a:solidFill>
                  <a:srgbClr val="000000"/>
                </a:solidFill>
                <a:latin typeface="Arial"/>
                <a:ea typeface="Arial"/>
                <a:cs typeface="Arial"/>
                <a:sym typeface="Arial"/>
              </a:rPr>
              <a:t>→ This phase will greatly depend on what was achieved in the two previous stages to determine if things need to be added for the plan by May 2026.</a:t>
            </a:r>
            <a:endParaRPr sz="1200">
              <a:solidFill>
                <a:srgbClr val="000000"/>
              </a:solidFill>
              <a:latin typeface="Arial"/>
              <a:ea typeface="Arial"/>
              <a:cs typeface="Arial"/>
              <a:sym typeface="Arial"/>
            </a:endParaRPr>
          </a:p>
          <a:p>
            <a:pPr marL="0" lvl="0" indent="0" rtl="0">
              <a:spcBef>
                <a:spcPts val="1600"/>
              </a:spcBef>
              <a:spcAft>
                <a:spcPts val="0"/>
              </a:spcAft>
              <a:buNone/>
            </a:pPr>
            <a:endParaRPr b="1">
              <a:solidFill>
                <a:schemeClr val="accent3"/>
              </a:solidFill>
            </a:endParaRPr>
          </a:p>
          <a:p>
            <a:pPr marL="0" lvl="0" indent="0" rtl="0">
              <a:spcBef>
                <a:spcPts val="1600"/>
              </a:spcBef>
              <a:spcAft>
                <a:spcPts val="0"/>
              </a:spcAft>
              <a:buNone/>
            </a:pPr>
            <a:endParaRPr b="1">
              <a:solidFill>
                <a:schemeClr val="accent3"/>
              </a:solidFill>
            </a:endParaRPr>
          </a:p>
          <a:p>
            <a:pPr marL="0" lvl="0" indent="0" rtl="0">
              <a:spcBef>
                <a:spcPts val="1600"/>
              </a:spcBef>
              <a:spcAft>
                <a:spcPts val="1600"/>
              </a:spcAft>
              <a:buNone/>
            </a:pPr>
            <a:endParaRPr/>
          </a:p>
        </p:txBody>
      </p:sp>
      <p:sp>
        <p:nvSpPr>
          <p:cNvPr id="195" name="Shape 19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11</a:t>
            </a:fld>
            <a:endParaRPr/>
          </a:p>
        </p:txBody>
      </p:sp>
      <p:sp>
        <p:nvSpPr>
          <p:cNvPr id="196" name="Shape 196"/>
          <p:cNvSpPr txBox="1"/>
          <p:nvPr/>
        </p:nvSpPr>
        <p:spPr>
          <a:xfrm>
            <a:off x="409475" y="3812425"/>
            <a:ext cx="2834400" cy="465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300">
                <a:solidFill>
                  <a:schemeClr val="dk1"/>
                </a:solidFill>
              </a:rPr>
              <a:t>Map of countries visited by 2026: </a:t>
            </a:r>
            <a:endParaRPr sz="1300">
              <a:solidFill>
                <a:schemeClr val="dk1"/>
              </a:solidFill>
            </a:endParaRPr>
          </a:p>
        </p:txBody>
      </p:sp>
      <p:pic>
        <p:nvPicPr>
          <p:cNvPr id="197" name="Shape 197"/>
          <p:cNvPicPr preferRelativeResize="0"/>
          <p:nvPr/>
        </p:nvPicPr>
        <p:blipFill>
          <a:blip r:embed="rId3">
            <a:alphaModFix/>
          </a:blip>
          <a:stretch>
            <a:fillRect/>
          </a:stretch>
        </p:blipFill>
        <p:spPr>
          <a:xfrm>
            <a:off x="3715963" y="3178846"/>
            <a:ext cx="4606678" cy="197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subTitle" idx="1"/>
          </p:nvPr>
        </p:nvSpPr>
        <p:spPr>
          <a:xfrm>
            <a:off x="148575" y="2636175"/>
            <a:ext cx="2277900" cy="689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1200">
                <a:solidFill>
                  <a:schemeClr val="dk1"/>
                </a:solidFill>
                <a:latin typeface="Arial"/>
                <a:ea typeface="Arial"/>
                <a:cs typeface="Arial"/>
                <a:sym typeface="Arial"/>
              </a:rPr>
              <a:t>Online Community of </a:t>
            </a:r>
            <a:endParaRPr sz="1200">
              <a:solidFill>
                <a:schemeClr val="dk1"/>
              </a:solidFill>
              <a:latin typeface="Arial"/>
              <a:ea typeface="Arial"/>
              <a:cs typeface="Arial"/>
              <a:sym typeface="Arial"/>
            </a:endParaRPr>
          </a:p>
          <a:p>
            <a:pPr marL="0" lvl="0" indent="0" algn="ctr">
              <a:spcBef>
                <a:spcPts val="0"/>
              </a:spcBef>
              <a:spcAft>
                <a:spcPts val="0"/>
              </a:spcAft>
              <a:buNone/>
            </a:pPr>
            <a:r>
              <a:rPr lang="en" sz="1200">
                <a:solidFill>
                  <a:schemeClr val="dk1"/>
                </a:solidFill>
                <a:latin typeface="Arial"/>
                <a:ea typeface="Arial"/>
                <a:cs typeface="Arial"/>
                <a:sym typeface="Arial"/>
              </a:rPr>
              <a:t>564 184 women travellers which I am part of. </a:t>
            </a:r>
            <a:endParaRPr sz="1200">
              <a:solidFill>
                <a:schemeClr val="dk1"/>
              </a:solidFill>
            </a:endParaRPr>
          </a:p>
        </p:txBody>
      </p:sp>
      <p:pic>
        <p:nvPicPr>
          <p:cNvPr id="203" name="Shape 203"/>
          <p:cNvPicPr preferRelativeResize="0"/>
          <p:nvPr/>
        </p:nvPicPr>
        <p:blipFill>
          <a:blip r:embed="rId3">
            <a:alphaModFix/>
          </a:blip>
          <a:stretch>
            <a:fillRect/>
          </a:stretch>
        </p:blipFill>
        <p:spPr>
          <a:xfrm>
            <a:off x="165375" y="1457400"/>
            <a:ext cx="2091899" cy="1178775"/>
          </a:xfrm>
          <a:prstGeom prst="rect">
            <a:avLst/>
          </a:prstGeom>
          <a:noFill/>
          <a:ln>
            <a:noFill/>
          </a:ln>
        </p:spPr>
      </p:pic>
      <p:sp>
        <p:nvSpPr>
          <p:cNvPr id="204" name="Shape 204"/>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Partners</a:t>
            </a:r>
            <a:endParaRPr>
              <a:latin typeface="Arial"/>
              <a:ea typeface="Arial"/>
              <a:cs typeface="Arial"/>
              <a:sym typeface="Arial"/>
            </a:endParaRPr>
          </a:p>
        </p:txBody>
      </p:sp>
      <p:sp>
        <p:nvSpPr>
          <p:cNvPr id="205" name="Shape 205"/>
          <p:cNvSpPr txBox="1"/>
          <p:nvPr/>
        </p:nvSpPr>
        <p:spPr>
          <a:xfrm>
            <a:off x="2426475" y="2618625"/>
            <a:ext cx="2091900" cy="49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a:solidFill>
                  <a:schemeClr val="dk1"/>
                </a:solidFill>
              </a:rPr>
              <a:t>Community of Backpackers in Asia of 93 377 men and women members which I am part of. </a:t>
            </a:r>
            <a:endParaRPr sz="1200"/>
          </a:p>
        </p:txBody>
      </p:sp>
      <p:pic>
        <p:nvPicPr>
          <p:cNvPr id="206" name="Shape 206"/>
          <p:cNvPicPr preferRelativeResize="0"/>
          <p:nvPr/>
        </p:nvPicPr>
        <p:blipFill>
          <a:blip r:embed="rId4">
            <a:alphaModFix/>
          </a:blip>
          <a:stretch>
            <a:fillRect/>
          </a:stretch>
        </p:blipFill>
        <p:spPr>
          <a:xfrm>
            <a:off x="2310510" y="1479300"/>
            <a:ext cx="2171428" cy="1178775"/>
          </a:xfrm>
          <a:prstGeom prst="rect">
            <a:avLst/>
          </a:prstGeom>
          <a:noFill/>
          <a:ln>
            <a:noFill/>
          </a:ln>
        </p:spPr>
      </p:pic>
      <p:sp>
        <p:nvSpPr>
          <p:cNvPr id="207" name="Shape 207"/>
          <p:cNvSpPr txBox="1">
            <a:spLocks noGrp="1"/>
          </p:cNvSpPr>
          <p:nvPr>
            <p:ph type="title"/>
          </p:nvPr>
        </p:nvSpPr>
        <p:spPr>
          <a:xfrm>
            <a:off x="4884250" y="595025"/>
            <a:ext cx="3529800" cy="6036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en" sz="2000">
                <a:solidFill>
                  <a:schemeClr val="accent3"/>
                </a:solidFill>
                <a:latin typeface="Arial"/>
                <a:ea typeface="Arial"/>
                <a:cs typeface="Arial"/>
                <a:sym typeface="Arial"/>
              </a:rPr>
              <a:t>People who inspire me: </a:t>
            </a:r>
            <a:endParaRPr sz="2000">
              <a:solidFill>
                <a:schemeClr val="accent3"/>
              </a:solidFill>
              <a:latin typeface="Arial"/>
              <a:ea typeface="Arial"/>
              <a:cs typeface="Arial"/>
              <a:sym typeface="Arial"/>
            </a:endParaRPr>
          </a:p>
        </p:txBody>
      </p:sp>
      <p:pic>
        <p:nvPicPr>
          <p:cNvPr id="208" name="Shape 208"/>
          <p:cNvPicPr preferRelativeResize="0"/>
          <p:nvPr/>
        </p:nvPicPr>
        <p:blipFill>
          <a:blip r:embed="rId5">
            <a:alphaModFix/>
          </a:blip>
          <a:stretch>
            <a:fillRect/>
          </a:stretch>
        </p:blipFill>
        <p:spPr>
          <a:xfrm>
            <a:off x="7843097" y="2767825"/>
            <a:ext cx="1084378" cy="813999"/>
          </a:xfrm>
          <a:prstGeom prst="rect">
            <a:avLst/>
          </a:prstGeom>
          <a:noFill/>
          <a:ln>
            <a:noFill/>
          </a:ln>
        </p:spPr>
      </p:pic>
      <p:pic>
        <p:nvPicPr>
          <p:cNvPr id="209" name="Shape 209"/>
          <p:cNvPicPr preferRelativeResize="0"/>
          <p:nvPr/>
        </p:nvPicPr>
        <p:blipFill>
          <a:blip r:embed="rId6">
            <a:alphaModFix/>
          </a:blip>
          <a:stretch>
            <a:fillRect/>
          </a:stretch>
        </p:blipFill>
        <p:spPr>
          <a:xfrm>
            <a:off x="7634475" y="1198625"/>
            <a:ext cx="1175400" cy="1175400"/>
          </a:xfrm>
          <a:prstGeom prst="rect">
            <a:avLst/>
          </a:prstGeom>
          <a:noFill/>
          <a:ln>
            <a:noFill/>
          </a:ln>
        </p:spPr>
      </p:pic>
      <p:pic>
        <p:nvPicPr>
          <p:cNvPr id="210" name="Shape 210"/>
          <p:cNvPicPr preferRelativeResize="0"/>
          <p:nvPr/>
        </p:nvPicPr>
        <p:blipFill>
          <a:blip r:embed="rId7">
            <a:alphaModFix/>
          </a:blip>
          <a:stretch>
            <a:fillRect/>
          </a:stretch>
        </p:blipFill>
        <p:spPr>
          <a:xfrm>
            <a:off x="5060501" y="1198625"/>
            <a:ext cx="863050" cy="1266824"/>
          </a:xfrm>
          <a:prstGeom prst="rect">
            <a:avLst/>
          </a:prstGeom>
          <a:noFill/>
          <a:ln>
            <a:noFill/>
          </a:ln>
        </p:spPr>
      </p:pic>
      <p:pic>
        <p:nvPicPr>
          <p:cNvPr id="211" name="Shape 211"/>
          <p:cNvPicPr preferRelativeResize="0"/>
          <p:nvPr/>
        </p:nvPicPr>
        <p:blipFill>
          <a:blip r:embed="rId8">
            <a:alphaModFix/>
          </a:blip>
          <a:stretch>
            <a:fillRect/>
          </a:stretch>
        </p:blipFill>
        <p:spPr>
          <a:xfrm>
            <a:off x="6409995" y="1198625"/>
            <a:ext cx="948909" cy="1266826"/>
          </a:xfrm>
          <a:prstGeom prst="rect">
            <a:avLst/>
          </a:prstGeom>
          <a:noFill/>
          <a:ln>
            <a:noFill/>
          </a:ln>
        </p:spPr>
      </p:pic>
      <p:sp>
        <p:nvSpPr>
          <p:cNvPr id="212" name="Shape 212"/>
          <p:cNvSpPr txBox="1"/>
          <p:nvPr/>
        </p:nvSpPr>
        <p:spPr>
          <a:xfrm>
            <a:off x="7455700" y="2297825"/>
            <a:ext cx="1700400" cy="360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000" b="1">
                <a:solidFill>
                  <a:schemeClr val="dk1"/>
                </a:solidFill>
              </a:rPr>
              <a:t>Tony Robbins</a:t>
            </a:r>
            <a:r>
              <a:rPr lang="en" sz="1000">
                <a:solidFill>
                  <a:schemeClr val="accent1"/>
                </a:solidFill>
              </a:rPr>
              <a:t>, Life coach and entrepreneur</a:t>
            </a:r>
            <a:endParaRPr sz="1000"/>
          </a:p>
        </p:txBody>
      </p:sp>
      <p:sp>
        <p:nvSpPr>
          <p:cNvPr id="213" name="Shape 213"/>
          <p:cNvSpPr txBox="1"/>
          <p:nvPr/>
        </p:nvSpPr>
        <p:spPr>
          <a:xfrm>
            <a:off x="6183550" y="2390375"/>
            <a:ext cx="1443000" cy="59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rPr>
              <a:t>Peter Diamandis</a:t>
            </a:r>
            <a:r>
              <a:rPr lang="en" sz="1000">
                <a:solidFill>
                  <a:schemeClr val="accent1"/>
                </a:solidFill>
              </a:rPr>
              <a:t>, engineer, physician and entrepreneur</a:t>
            </a:r>
            <a:endParaRPr/>
          </a:p>
        </p:txBody>
      </p:sp>
      <p:sp>
        <p:nvSpPr>
          <p:cNvPr id="214" name="Shape 214"/>
          <p:cNvSpPr txBox="1"/>
          <p:nvPr/>
        </p:nvSpPr>
        <p:spPr>
          <a:xfrm>
            <a:off x="4731850" y="2350625"/>
            <a:ext cx="1527900" cy="45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rPr>
              <a:t>Elon Musk</a:t>
            </a:r>
            <a:r>
              <a:rPr lang="en" sz="1300">
                <a:solidFill>
                  <a:schemeClr val="accent1"/>
                </a:solidFill>
              </a:rPr>
              <a:t>, </a:t>
            </a:r>
            <a:r>
              <a:rPr lang="en" sz="1000">
                <a:solidFill>
                  <a:schemeClr val="accent1"/>
                </a:solidFill>
                <a:uFill>
                  <a:noFill/>
                </a:uFill>
                <a:hlinkClick r:id="rId9"/>
              </a:rPr>
              <a:t>Entrepreneur</a:t>
            </a:r>
            <a:r>
              <a:rPr lang="en" sz="1000">
                <a:solidFill>
                  <a:schemeClr val="accent1"/>
                </a:solidFill>
              </a:rPr>
              <a:t>, </a:t>
            </a:r>
            <a:r>
              <a:rPr lang="en" sz="1000">
                <a:solidFill>
                  <a:schemeClr val="accent1"/>
                </a:solidFill>
                <a:uFill>
                  <a:noFill/>
                </a:uFill>
                <a:hlinkClick r:id="rId10"/>
              </a:rPr>
              <a:t>engineer</a:t>
            </a:r>
            <a:r>
              <a:rPr lang="en" sz="1000">
                <a:solidFill>
                  <a:schemeClr val="accent1"/>
                </a:solidFill>
              </a:rPr>
              <a:t>, and </a:t>
            </a:r>
            <a:r>
              <a:rPr lang="en" sz="1000">
                <a:solidFill>
                  <a:schemeClr val="accent1"/>
                </a:solidFill>
                <a:uFill>
                  <a:noFill/>
                </a:uFill>
                <a:hlinkClick r:id="rId11"/>
              </a:rPr>
              <a:t>investor</a:t>
            </a:r>
            <a:endParaRPr/>
          </a:p>
        </p:txBody>
      </p:sp>
      <p:sp>
        <p:nvSpPr>
          <p:cNvPr id="215" name="Shape 215"/>
          <p:cNvSpPr txBox="1"/>
          <p:nvPr/>
        </p:nvSpPr>
        <p:spPr>
          <a:xfrm>
            <a:off x="4775300" y="3101375"/>
            <a:ext cx="2856300" cy="930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200"/>
              <a:t>- The 4 people listed above are people who dared to aim higher and challenged the process and the system on so many levels. </a:t>
            </a:r>
            <a:endParaRPr sz="1200"/>
          </a:p>
        </p:txBody>
      </p:sp>
      <p:sp>
        <p:nvSpPr>
          <p:cNvPr id="216" name="Shape 216"/>
          <p:cNvSpPr txBox="1"/>
          <p:nvPr/>
        </p:nvSpPr>
        <p:spPr>
          <a:xfrm>
            <a:off x="7621338" y="3485900"/>
            <a:ext cx="1527900" cy="45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rPr>
              <a:t>Tim Ferriss</a:t>
            </a:r>
            <a:r>
              <a:rPr lang="en" sz="1000">
                <a:solidFill>
                  <a:schemeClr val="accent1"/>
                </a:solidFill>
              </a:rPr>
              <a:t>, author and entrepreneur</a:t>
            </a:r>
            <a:endParaRPr sz="1000">
              <a:solidFill>
                <a:schemeClr val="accent1"/>
              </a:solidFill>
            </a:endParaRPr>
          </a:p>
        </p:txBody>
      </p:sp>
      <p:sp>
        <p:nvSpPr>
          <p:cNvPr id="217" name="Shape 217"/>
          <p:cNvSpPr txBox="1"/>
          <p:nvPr/>
        </p:nvSpPr>
        <p:spPr>
          <a:xfrm>
            <a:off x="4812350" y="3995675"/>
            <a:ext cx="4144200" cy="493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a:t>- I follow them for guidance in my entrepreneurial journey, and to keep up with what is happening in the industries I am interested in. Through their teachings I will pass it forward therefore enlarge their scope of impacted people. </a:t>
            </a:r>
            <a:endParaRPr sz="1200"/>
          </a:p>
          <a:p>
            <a:pPr marL="0" lvl="0" indent="0">
              <a:spcBef>
                <a:spcPts val="1600"/>
              </a:spcBef>
              <a:spcAft>
                <a:spcPts val="0"/>
              </a:spcAft>
              <a:buNone/>
            </a:pPr>
            <a:endParaRPr/>
          </a:p>
        </p:txBody>
      </p:sp>
      <p:sp>
        <p:nvSpPr>
          <p:cNvPr id="218" name="Shape 218"/>
          <p:cNvSpPr txBox="1"/>
          <p:nvPr/>
        </p:nvSpPr>
        <p:spPr>
          <a:xfrm>
            <a:off x="165375" y="3409700"/>
            <a:ext cx="4316400" cy="140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 Both of these communities represent the future users of the platform that I will be launching. These are communities that I have witnessed grow and where I can closely observe the evolution of the travel experience in different parts of the world for a lot of people. </a:t>
            </a:r>
            <a:endParaRPr sz="1200"/>
          </a:p>
          <a:p>
            <a:pPr marL="0" lvl="0" indent="0" rtl="0">
              <a:spcBef>
                <a:spcPts val="0"/>
              </a:spcBef>
              <a:spcAft>
                <a:spcPts val="0"/>
              </a:spcAft>
              <a:buNone/>
            </a:pPr>
            <a:r>
              <a:rPr lang="en" sz="1200"/>
              <a:t>- Through the platform, they will enjoy a more meaningful travel experience and connect with locals on a deeper level, making their travels all the more memorable. </a:t>
            </a:r>
            <a:endParaRPr sz="1200"/>
          </a:p>
        </p:txBody>
      </p:sp>
      <p:sp>
        <p:nvSpPr>
          <p:cNvPr id="219" name="Shape 2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Persistence </a:t>
            </a:r>
            <a:endParaRPr>
              <a:latin typeface="Arial"/>
              <a:ea typeface="Arial"/>
              <a:cs typeface="Arial"/>
              <a:sym typeface="Arial"/>
            </a:endParaRPr>
          </a:p>
        </p:txBody>
      </p:sp>
      <p:sp>
        <p:nvSpPr>
          <p:cNvPr id="225" name="Shape 225"/>
          <p:cNvSpPr txBox="1">
            <a:spLocks noGrp="1"/>
          </p:cNvSpPr>
          <p:nvPr>
            <p:ph type="body" idx="1"/>
          </p:nvPr>
        </p:nvSpPr>
        <p:spPr>
          <a:xfrm>
            <a:off x="729450" y="1208850"/>
            <a:ext cx="7688700" cy="32562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Clr>
                <a:schemeClr val="accent3"/>
              </a:buClr>
              <a:buSzPts val="1300"/>
              <a:buFont typeface="Arial"/>
              <a:buChar char="-"/>
            </a:pPr>
            <a:r>
              <a:rPr lang="en" b="1">
                <a:solidFill>
                  <a:schemeClr val="accent3"/>
                </a:solidFill>
                <a:latin typeface="Arial"/>
                <a:ea typeface="Arial"/>
                <a:cs typeface="Arial"/>
                <a:sym typeface="Arial"/>
              </a:rPr>
              <a:t>I close my eyes and see where I want to be: </a:t>
            </a:r>
            <a:r>
              <a:rPr lang="en">
                <a:solidFill>
                  <a:srgbClr val="000000"/>
                </a:solidFill>
                <a:latin typeface="Arial"/>
                <a:ea typeface="Arial"/>
                <a:cs typeface="Arial"/>
                <a:sym typeface="Arial"/>
              </a:rPr>
              <a:t>this is hard to understand but this is the number one thing I do whenever I feel like I am losing hope or about to give up, it is called visualization of a specific me in the future if I accomplish what I want to accomplish in life. This works like nothing else can work for me. Describing what I see is a bit personal and something I would rather keep private, but it is my personal booster that has helped me go through the most difficult times of my life.</a:t>
            </a:r>
            <a:endParaRPr>
              <a:solidFill>
                <a:srgbClr val="000000"/>
              </a:solidFill>
              <a:latin typeface="Arial"/>
              <a:ea typeface="Arial"/>
              <a:cs typeface="Arial"/>
              <a:sym typeface="Arial"/>
            </a:endParaRPr>
          </a:p>
          <a:p>
            <a:pPr marL="457200" lvl="0" indent="-311150" rtl="0">
              <a:spcBef>
                <a:spcPts val="0"/>
              </a:spcBef>
              <a:spcAft>
                <a:spcPts val="0"/>
              </a:spcAft>
              <a:buClr>
                <a:schemeClr val="accent3"/>
              </a:buClr>
              <a:buSzPts val="1300"/>
              <a:buFont typeface="Arial"/>
              <a:buChar char="-"/>
            </a:pPr>
            <a:r>
              <a:rPr lang="en" b="1">
                <a:solidFill>
                  <a:schemeClr val="accent3"/>
                </a:solidFill>
                <a:latin typeface="Arial"/>
                <a:ea typeface="Arial"/>
                <a:cs typeface="Arial"/>
                <a:sym typeface="Arial"/>
              </a:rPr>
              <a:t>Morning priming:</a:t>
            </a:r>
            <a:r>
              <a:rPr lang="en">
                <a:latin typeface="Arial"/>
                <a:ea typeface="Arial"/>
                <a:cs typeface="Arial"/>
                <a:sym typeface="Arial"/>
              </a:rPr>
              <a:t> </a:t>
            </a:r>
            <a:r>
              <a:rPr lang="en">
                <a:solidFill>
                  <a:srgbClr val="000000"/>
                </a:solidFill>
                <a:latin typeface="Arial"/>
                <a:ea typeface="Arial"/>
                <a:cs typeface="Arial"/>
                <a:sym typeface="Arial"/>
              </a:rPr>
              <a:t>this is a method developed by life coach, Tony Robbins to help maintain energy and focus throughout the day. I do it every morning to start off the day on a good vibrational level, to stay focused, and alert.</a:t>
            </a:r>
            <a:endParaRPr>
              <a:latin typeface="Arial"/>
              <a:ea typeface="Arial"/>
              <a:cs typeface="Arial"/>
              <a:sym typeface="Arial"/>
            </a:endParaRPr>
          </a:p>
          <a:p>
            <a:pPr marL="457200" lvl="0" indent="-311150" rtl="0">
              <a:spcBef>
                <a:spcPts val="0"/>
              </a:spcBef>
              <a:spcAft>
                <a:spcPts val="0"/>
              </a:spcAft>
              <a:buClr>
                <a:schemeClr val="accent3"/>
              </a:buClr>
              <a:buSzPts val="1300"/>
              <a:buFont typeface="Arial"/>
              <a:buChar char="-"/>
            </a:pPr>
            <a:r>
              <a:rPr lang="en" b="1">
                <a:solidFill>
                  <a:schemeClr val="accent3"/>
                </a:solidFill>
                <a:latin typeface="Arial"/>
                <a:ea typeface="Arial"/>
                <a:cs typeface="Arial"/>
                <a:sym typeface="Arial"/>
              </a:rPr>
              <a:t>Keeping up with the industry:</a:t>
            </a:r>
            <a:r>
              <a:rPr lang="en">
                <a:solidFill>
                  <a:srgbClr val="000000"/>
                </a:solidFill>
                <a:latin typeface="Arial"/>
                <a:ea typeface="Arial"/>
                <a:cs typeface="Arial"/>
                <a:sym typeface="Arial"/>
              </a:rPr>
              <a:t> and that is by being strongly connected to the community I am serving, and respond to them accordingly.</a:t>
            </a:r>
            <a:endParaRPr>
              <a:latin typeface="Arial"/>
              <a:ea typeface="Arial"/>
              <a:cs typeface="Arial"/>
              <a:sym typeface="Arial"/>
            </a:endParaRPr>
          </a:p>
          <a:p>
            <a:pPr marL="457200" lvl="0" indent="-311150" rtl="0">
              <a:spcBef>
                <a:spcPts val="0"/>
              </a:spcBef>
              <a:spcAft>
                <a:spcPts val="0"/>
              </a:spcAft>
              <a:buClr>
                <a:schemeClr val="accent3"/>
              </a:buClr>
              <a:buSzPts val="1300"/>
              <a:buFont typeface="Arial"/>
              <a:buChar char="-"/>
            </a:pPr>
            <a:r>
              <a:rPr lang="en" b="1">
                <a:solidFill>
                  <a:schemeClr val="accent3"/>
                </a:solidFill>
                <a:latin typeface="Arial"/>
                <a:ea typeface="Arial"/>
                <a:cs typeface="Arial"/>
                <a:sym typeface="Arial"/>
              </a:rPr>
              <a:t>Work everyday on my life purpose: </a:t>
            </a:r>
            <a:r>
              <a:rPr lang="en">
                <a:solidFill>
                  <a:srgbClr val="000000"/>
                </a:solidFill>
                <a:latin typeface="Arial"/>
                <a:ea typeface="Arial"/>
                <a:cs typeface="Arial"/>
                <a:sym typeface="Arial"/>
              </a:rPr>
              <a:t>work at least 3 hours per day or more depending on the day on the development of my startup. Dedicate at least 30 minutes to my online business on extremely busy days or on days when I feel demotivated. The thing is to never have a day where I am not working on it directly or indirectly. </a:t>
            </a:r>
            <a:endParaRPr>
              <a:latin typeface="Arial"/>
              <a:ea typeface="Arial"/>
              <a:cs typeface="Arial"/>
              <a:sym typeface="Arial"/>
            </a:endParaRPr>
          </a:p>
        </p:txBody>
      </p:sp>
      <p:sp>
        <p:nvSpPr>
          <p:cNvPr id="226" name="Shape 2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2200100" y="3951175"/>
            <a:ext cx="4945200" cy="1035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2400">
                <a:latin typeface="Arial"/>
                <a:ea typeface="Arial"/>
                <a:cs typeface="Arial"/>
                <a:sym typeface="Arial"/>
              </a:rPr>
              <a:t>"What you seek is seeking you."</a:t>
            </a:r>
            <a:endParaRPr sz="2400">
              <a:latin typeface="Arial"/>
              <a:ea typeface="Arial"/>
              <a:cs typeface="Arial"/>
              <a:sym typeface="Arial"/>
            </a:endParaRPr>
          </a:p>
          <a:p>
            <a:pPr marL="0" lvl="0" indent="0" algn="ctr">
              <a:spcBef>
                <a:spcPts val="0"/>
              </a:spcBef>
              <a:spcAft>
                <a:spcPts val="0"/>
              </a:spcAft>
              <a:buNone/>
            </a:pPr>
            <a:r>
              <a:rPr lang="en" sz="2400">
                <a:latin typeface="Arial"/>
                <a:ea typeface="Arial"/>
                <a:cs typeface="Arial"/>
                <a:sym typeface="Arial"/>
              </a:rPr>
              <a:t>-Rumi</a:t>
            </a:r>
            <a:endParaRPr sz="2400">
              <a:latin typeface="Arial"/>
              <a:ea typeface="Arial"/>
              <a:cs typeface="Arial"/>
              <a:sym typeface="Arial"/>
            </a:endParaRPr>
          </a:p>
        </p:txBody>
      </p:sp>
      <p:sp>
        <p:nvSpPr>
          <p:cNvPr id="232" name="Shape 232"/>
          <p:cNvSpPr txBox="1"/>
          <p:nvPr/>
        </p:nvSpPr>
        <p:spPr>
          <a:xfrm>
            <a:off x="277500" y="122000"/>
            <a:ext cx="8592300" cy="303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rPr>
              <a:t>I will start a successful business to connect humans all over the planet around the spirit of travel. I have always gotten what I wanted in life, my vision, persistence, hard work, and visualization have always helped me obtain whatever I wanted. </a:t>
            </a:r>
            <a:endParaRPr>
              <a:solidFill>
                <a:srgbClr val="FFFFFF"/>
              </a:solidFill>
            </a:endParaRPr>
          </a:p>
          <a:p>
            <a:pPr marL="0" lvl="0" indent="0">
              <a:spcBef>
                <a:spcPts val="0"/>
              </a:spcBef>
              <a:spcAft>
                <a:spcPts val="0"/>
              </a:spcAft>
              <a:buNone/>
            </a:pPr>
            <a:r>
              <a:rPr lang="en">
                <a:solidFill>
                  <a:srgbClr val="FFFFFF"/>
                </a:solidFill>
              </a:rPr>
              <a:t>Nothing is imp</a:t>
            </a:r>
            <a:r>
              <a:rPr lang="en">
                <a:solidFill>
                  <a:schemeClr val="lt1"/>
                </a:solidFill>
              </a:rPr>
              <a:t>ossible wherever someone stands in life, I don't only advocate this, I live it every day. Whenever I put my heart into something, all the universe conspires to help me get it. I know myself, I have never given up even when I went through difficult situations many people would not tolerate. It is my vision that keeps me going through the hardest times and that has never betrayed me. </a:t>
            </a:r>
            <a:endParaRPr>
              <a:solidFill>
                <a:schemeClr val="lt1"/>
              </a:solidFill>
            </a:endParaRPr>
          </a:p>
          <a:p>
            <a:pPr marL="0" lvl="0" indent="0">
              <a:spcBef>
                <a:spcPts val="0"/>
              </a:spcBef>
              <a:spcAft>
                <a:spcPts val="0"/>
              </a:spcAft>
              <a:buNone/>
            </a:pPr>
            <a:r>
              <a:rPr lang="en">
                <a:solidFill>
                  <a:schemeClr val="lt1"/>
                </a:solidFill>
              </a:rPr>
              <a:t>As you can see I didn't come up with a series of purposes to choose from. I have gone through my share of trials and errors. At the age of 26 it has never been clearer to me that I was made to start my own business, not because it is cool to be an entrepreneur nowadays, but because this is my calling and it took 26 years for me to finally get it. </a:t>
            </a:r>
            <a:endParaRPr>
              <a:solidFill>
                <a:schemeClr val="lt1"/>
              </a:solidFill>
            </a:endParaRPr>
          </a:p>
          <a:p>
            <a:pPr marL="0" lvl="0" indent="0">
              <a:spcBef>
                <a:spcPts val="0"/>
              </a:spcBef>
              <a:spcAft>
                <a:spcPts val="0"/>
              </a:spcAft>
              <a:buNone/>
            </a:pPr>
            <a:r>
              <a:rPr lang="en">
                <a:solidFill>
                  <a:schemeClr val="lt1"/>
                </a:solidFill>
              </a:rPr>
              <a:t>Even though I thought I would get it from working for others, I now know that only I can create my own vision. I am not alone, I am well guided and protected. It doesn't have to be hard, but even if it is I will do it because building this business is something I think of every day, multiple times during the day from the day I had the idea. Everything clicks so seamlessly, nothing has ever been clearer. </a:t>
            </a:r>
            <a:endParaRPr>
              <a:solidFill>
                <a:schemeClr val="lt1"/>
              </a:solidFill>
            </a:endParaRPr>
          </a:p>
          <a:p>
            <a:pPr marL="0" lvl="0" indent="0">
              <a:spcBef>
                <a:spcPts val="0"/>
              </a:spcBef>
              <a:spcAft>
                <a:spcPts val="0"/>
              </a:spcAft>
              <a:buNone/>
            </a:pPr>
            <a:r>
              <a:rPr lang="en">
                <a:solidFill>
                  <a:schemeClr val="lt1"/>
                </a:solidFill>
              </a:rPr>
              <a:t>There is really no going back for me, there is no other way, I found my way and it is up to me to find the courage to walk my own path. A courage that has been building up inside me since the moment I came back to this planet.</a:t>
            </a:r>
            <a:endParaRPr>
              <a:solidFill>
                <a:schemeClr val="lt1"/>
              </a:solidFill>
            </a:endParaRPr>
          </a:p>
        </p:txBody>
      </p:sp>
      <p:sp>
        <p:nvSpPr>
          <p:cNvPr id="233" name="Shape 2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4950" y="462225"/>
            <a:ext cx="3300900" cy="16872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Background</a:t>
            </a:r>
            <a:endParaRPr>
              <a:solidFill>
                <a:schemeClr val="accent3"/>
              </a:solidFill>
              <a:latin typeface="Arial"/>
              <a:ea typeface="Arial"/>
              <a:cs typeface="Arial"/>
              <a:sym typeface="Arial"/>
            </a:endParaRPr>
          </a:p>
        </p:txBody>
      </p:sp>
      <p:sp>
        <p:nvSpPr>
          <p:cNvPr id="94" name="Shape 94"/>
          <p:cNvSpPr txBox="1">
            <a:spLocks noGrp="1"/>
          </p:cNvSpPr>
          <p:nvPr>
            <p:ph type="subTitle" idx="1"/>
          </p:nvPr>
        </p:nvSpPr>
        <p:spPr>
          <a:xfrm>
            <a:off x="260525" y="1206824"/>
            <a:ext cx="4251900" cy="2919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300" dirty="0">
                <a:solidFill>
                  <a:srgbClr val="000000"/>
                </a:solidFill>
                <a:latin typeface="Arial"/>
                <a:ea typeface="Arial"/>
                <a:cs typeface="Arial"/>
                <a:sym typeface="Arial"/>
              </a:rPr>
              <a:t>- Growing up, I wanted to be in the senior management team of a multinational company. It took me three trials, working and interning at companies such as Google, The Coca-Cola Company, and finally Microsoft to confirm the strong feeling that I had everytime that I was not where I was supposed to be, not doing anything of meaning to me. I was working for somebody else’s dreams, an employee among many others, a number on a list. I knew there was more to life than doing the 9 to 5 type of job, and I was determined to turn the situation around, not follow the mold, and break free. </a:t>
            </a:r>
            <a:endParaRPr sz="1300" dirty="0">
              <a:solidFill>
                <a:srgbClr val="000000"/>
              </a:solidFill>
              <a:latin typeface="Arial"/>
              <a:ea typeface="Arial"/>
              <a:cs typeface="Arial"/>
              <a:sym typeface="Arial"/>
            </a:endParaRPr>
          </a:p>
          <a:p>
            <a:pPr marL="0" lvl="0" indent="0" rtl="0">
              <a:spcBef>
                <a:spcPts val="0"/>
              </a:spcBef>
              <a:spcAft>
                <a:spcPts val="0"/>
              </a:spcAft>
              <a:buNone/>
            </a:pPr>
            <a:r>
              <a:rPr lang="en" sz="1300" dirty="0">
                <a:solidFill>
                  <a:srgbClr val="000000"/>
                </a:solidFill>
                <a:latin typeface="Arial"/>
                <a:ea typeface="Arial"/>
                <a:cs typeface="Arial"/>
                <a:sym typeface="Arial"/>
              </a:rPr>
              <a:t>- I had previously worked for an non profit in the U.S. and represented Tunisia at the United Nations Headquarters. I knew that I wanted to help others, that feeling never betrayed me, but doing these things didn’t bring me any peace of mind. In a lot of ways it was serving people and non profits’ personal agendas more than anything else. </a:t>
            </a:r>
            <a:endParaRPr sz="1300" dirty="0">
              <a:solidFill>
                <a:srgbClr val="000000"/>
              </a:solidFill>
              <a:latin typeface="Arial"/>
              <a:ea typeface="Arial"/>
              <a:cs typeface="Arial"/>
              <a:sym typeface="Arial"/>
            </a:endParaRPr>
          </a:p>
        </p:txBody>
      </p:sp>
      <p:pic>
        <p:nvPicPr>
          <p:cNvPr id="95" name="Shape 95"/>
          <p:cNvPicPr preferRelativeResize="0"/>
          <p:nvPr/>
        </p:nvPicPr>
        <p:blipFill>
          <a:blip r:embed="rId3">
            <a:alphaModFix/>
          </a:blip>
          <a:stretch>
            <a:fillRect/>
          </a:stretch>
        </p:blipFill>
        <p:spPr>
          <a:xfrm>
            <a:off x="4746863" y="1469900"/>
            <a:ext cx="1893202" cy="1419913"/>
          </a:xfrm>
          <a:prstGeom prst="rect">
            <a:avLst/>
          </a:prstGeom>
          <a:noFill/>
          <a:ln>
            <a:noFill/>
          </a:ln>
        </p:spPr>
      </p:pic>
      <p:pic>
        <p:nvPicPr>
          <p:cNvPr id="96" name="Shape 96"/>
          <p:cNvPicPr preferRelativeResize="0"/>
          <p:nvPr/>
        </p:nvPicPr>
        <p:blipFill>
          <a:blip r:embed="rId4">
            <a:alphaModFix/>
          </a:blip>
          <a:stretch>
            <a:fillRect/>
          </a:stretch>
        </p:blipFill>
        <p:spPr>
          <a:xfrm>
            <a:off x="6839725" y="1492875"/>
            <a:ext cx="2164050" cy="1373975"/>
          </a:xfrm>
          <a:prstGeom prst="rect">
            <a:avLst/>
          </a:prstGeom>
          <a:noFill/>
          <a:ln>
            <a:noFill/>
          </a:ln>
        </p:spPr>
      </p:pic>
      <p:pic>
        <p:nvPicPr>
          <p:cNvPr id="97" name="Shape 97"/>
          <p:cNvPicPr preferRelativeResize="0"/>
          <p:nvPr/>
        </p:nvPicPr>
        <p:blipFill>
          <a:blip r:embed="rId5">
            <a:alphaModFix/>
          </a:blip>
          <a:stretch>
            <a:fillRect/>
          </a:stretch>
        </p:blipFill>
        <p:spPr>
          <a:xfrm>
            <a:off x="7184537" y="3923721"/>
            <a:ext cx="1474425" cy="567100"/>
          </a:xfrm>
          <a:prstGeom prst="rect">
            <a:avLst/>
          </a:prstGeom>
          <a:noFill/>
          <a:ln>
            <a:noFill/>
          </a:ln>
        </p:spPr>
      </p:pic>
      <p:pic>
        <p:nvPicPr>
          <p:cNvPr id="98" name="Shape 98"/>
          <p:cNvPicPr preferRelativeResize="0"/>
          <p:nvPr/>
        </p:nvPicPr>
        <p:blipFill>
          <a:blip r:embed="rId6">
            <a:alphaModFix/>
          </a:blip>
          <a:stretch>
            <a:fillRect/>
          </a:stretch>
        </p:blipFill>
        <p:spPr>
          <a:xfrm>
            <a:off x="5008662" y="3148900"/>
            <a:ext cx="1711677" cy="629025"/>
          </a:xfrm>
          <a:prstGeom prst="rect">
            <a:avLst/>
          </a:prstGeom>
          <a:noFill/>
          <a:ln>
            <a:noFill/>
          </a:ln>
        </p:spPr>
      </p:pic>
      <p:pic>
        <p:nvPicPr>
          <p:cNvPr id="99" name="Shape 99"/>
          <p:cNvPicPr preferRelativeResize="0"/>
          <p:nvPr/>
        </p:nvPicPr>
        <p:blipFill>
          <a:blip r:embed="rId7">
            <a:alphaModFix/>
          </a:blip>
          <a:stretch>
            <a:fillRect/>
          </a:stretch>
        </p:blipFill>
        <p:spPr>
          <a:xfrm>
            <a:off x="7062850" y="3095425"/>
            <a:ext cx="1420451" cy="710250"/>
          </a:xfrm>
          <a:prstGeom prst="rect">
            <a:avLst/>
          </a:prstGeom>
          <a:noFill/>
          <a:ln>
            <a:noFill/>
          </a:ln>
        </p:spPr>
      </p:pic>
      <p:pic>
        <p:nvPicPr>
          <p:cNvPr id="100" name="Shape 100"/>
          <p:cNvPicPr preferRelativeResize="0"/>
          <p:nvPr/>
        </p:nvPicPr>
        <p:blipFill>
          <a:blip r:embed="rId8">
            <a:alphaModFix/>
          </a:blip>
          <a:stretch>
            <a:fillRect/>
          </a:stretch>
        </p:blipFill>
        <p:spPr>
          <a:xfrm>
            <a:off x="5231733" y="3960800"/>
            <a:ext cx="1368990" cy="453825"/>
          </a:xfrm>
          <a:prstGeom prst="rect">
            <a:avLst/>
          </a:prstGeom>
          <a:noFill/>
          <a:ln>
            <a:noFill/>
          </a:ln>
        </p:spPr>
      </p:pic>
      <p:sp>
        <p:nvSpPr>
          <p:cNvPr id="101" name="Shape 101"/>
          <p:cNvSpPr txBox="1">
            <a:spLocks noGrp="1"/>
          </p:cNvSpPr>
          <p:nvPr>
            <p:ph type="title"/>
          </p:nvPr>
        </p:nvSpPr>
        <p:spPr>
          <a:xfrm>
            <a:off x="4656300" y="426975"/>
            <a:ext cx="4345500" cy="16872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en" sz="2000">
                <a:solidFill>
                  <a:schemeClr val="accent3"/>
                </a:solidFill>
                <a:latin typeface="Arial"/>
                <a:ea typeface="Arial"/>
                <a:cs typeface="Arial"/>
                <a:sym typeface="Arial"/>
              </a:rPr>
              <a:t>What I wanted/ thought would make me happy:</a:t>
            </a:r>
            <a:endParaRPr sz="2000">
              <a:solidFill>
                <a:schemeClr val="accent3"/>
              </a:solidFill>
              <a:latin typeface="Arial"/>
              <a:ea typeface="Arial"/>
              <a:cs typeface="Arial"/>
              <a:sym typeface="Arial"/>
            </a:endParaRPr>
          </a:p>
        </p:txBody>
      </p:sp>
      <p:sp>
        <p:nvSpPr>
          <p:cNvPr id="102" name="Shape 10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Arial"/>
                <a:ea typeface="Arial"/>
                <a:cs typeface="Arial"/>
                <a:sym typeface="Arial"/>
              </a:rPr>
              <a:t>Passion</a:t>
            </a:r>
            <a:endParaRPr>
              <a:latin typeface="Arial"/>
              <a:ea typeface="Arial"/>
              <a:cs typeface="Arial"/>
              <a:sym typeface="Arial"/>
            </a:endParaRPr>
          </a:p>
        </p:txBody>
      </p:sp>
      <p:sp>
        <p:nvSpPr>
          <p:cNvPr id="108" name="Shape 108"/>
          <p:cNvSpPr txBox="1">
            <a:spLocks noGrp="1"/>
          </p:cNvSpPr>
          <p:nvPr>
            <p:ph type="body" idx="1"/>
          </p:nvPr>
        </p:nvSpPr>
        <p:spPr>
          <a:xfrm>
            <a:off x="729450" y="1285050"/>
            <a:ext cx="5960100" cy="1652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accent3"/>
                </a:solidFill>
                <a:latin typeface="Arial"/>
                <a:ea typeface="Arial"/>
                <a:cs typeface="Arial"/>
                <a:sym typeface="Arial"/>
              </a:rPr>
              <a:t>- Pursuing my spiritual awakening:</a:t>
            </a:r>
            <a:r>
              <a:rPr lang="en" b="1">
                <a:solidFill>
                  <a:srgbClr val="000000"/>
                </a:solidFill>
                <a:latin typeface="Arial"/>
                <a:ea typeface="Arial"/>
                <a:cs typeface="Arial"/>
                <a:sym typeface="Arial"/>
              </a:rPr>
              <a:t> </a:t>
            </a:r>
            <a:r>
              <a:rPr lang="en">
                <a:solidFill>
                  <a:srgbClr val="000000"/>
                </a:solidFill>
                <a:latin typeface="Arial"/>
                <a:ea typeface="Arial"/>
                <a:cs typeface="Arial"/>
                <a:sym typeface="Arial"/>
              </a:rPr>
              <a:t>it is a journey that I have embarked on 3 years ago and that has completely shifted my life. It has put in perspective the reason of our existence and helped me remember that we are spiritual beings on this planet to have a human experience. Spirituality is a centric part of my life and what defines my way of living. The very first thing I do every morning to maintain my energy and focus is called “priming”, it is a technique developed by life coach and entrepreneur, Tony Robbins. It involves a forceful breathing exercise and visualization that lasts for a minimum of 10 minutes. </a:t>
            </a:r>
            <a:endParaRPr>
              <a:solidFill>
                <a:srgbClr val="000000"/>
              </a:solidFill>
              <a:latin typeface="Arial"/>
              <a:ea typeface="Arial"/>
              <a:cs typeface="Arial"/>
              <a:sym typeface="Arial"/>
            </a:endParaRPr>
          </a:p>
          <a:p>
            <a:pPr marL="0" lvl="0" indent="0" rtl="0">
              <a:spcBef>
                <a:spcPts val="1600"/>
              </a:spcBef>
              <a:spcAft>
                <a:spcPts val="0"/>
              </a:spcAft>
              <a:buNone/>
            </a:pPr>
            <a:endParaRPr b="1">
              <a:latin typeface="Arial"/>
              <a:ea typeface="Arial"/>
              <a:cs typeface="Arial"/>
              <a:sym typeface="Arial"/>
            </a:endParaRPr>
          </a:p>
          <a:p>
            <a:pPr marL="0" lvl="0" indent="0">
              <a:spcBef>
                <a:spcPts val="1600"/>
              </a:spcBef>
              <a:spcAft>
                <a:spcPts val="0"/>
              </a:spcAft>
              <a:buNone/>
            </a:pPr>
            <a:endParaRPr b="1"/>
          </a:p>
          <a:p>
            <a:pPr marL="0" lvl="0" indent="0">
              <a:spcBef>
                <a:spcPts val="1600"/>
              </a:spcBef>
              <a:spcAft>
                <a:spcPts val="0"/>
              </a:spcAft>
              <a:buNone/>
            </a:pPr>
            <a:endParaRPr/>
          </a:p>
          <a:p>
            <a:pPr marL="0" lvl="0" indent="0">
              <a:spcBef>
                <a:spcPts val="1600"/>
              </a:spcBef>
              <a:spcAft>
                <a:spcPts val="1600"/>
              </a:spcAft>
              <a:buNone/>
            </a:pPr>
            <a:endParaRPr sz="1100"/>
          </a:p>
        </p:txBody>
      </p:sp>
      <p:pic>
        <p:nvPicPr>
          <p:cNvPr id="109" name="Shape 109"/>
          <p:cNvPicPr preferRelativeResize="0"/>
          <p:nvPr/>
        </p:nvPicPr>
        <p:blipFill>
          <a:blip r:embed="rId3">
            <a:alphaModFix/>
          </a:blip>
          <a:stretch>
            <a:fillRect/>
          </a:stretch>
        </p:blipFill>
        <p:spPr>
          <a:xfrm>
            <a:off x="5163050" y="3297975"/>
            <a:ext cx="3745149" cy="1346775"/>
          </a:xfrm>
          <a:prstGeom prst="rect">
            <a:avLst/>
          </a:prstGeom>
          <a:noFill/>
          <a:ln>
            <a:noFill/>
          </a:ln>
        </p:spPr>
      </p:pic>
      <p:sp>
        <p:nvSpPr>
          <p:cNvPr id="110" name="Shape 110"/>
          <p:cNvSpPr txBox="1"/>
          <p:nvPr/>
        </p:nvSpPr>
        <p:spPr>
          <a:xfrm>
            <a:off x="6541825" y="4576300"/>
            <a:ext cx="2738100" cy="26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100">
                <a:solidFill>
                  <a:schemeClr val="dk1"/>
                </a:solidFill>
              </a:rPr>
              <a:t>Practicing Qigong</a:t>
            </a:r>
            <a:endParaRPr sz="1100">
              <a:solidFill>
                <a:schemeClr val="dk1"/>
              </a:solidFill>
            </a:endParaRPr>
          </a:p>
        </p:txBody>
      </p:sp>
      <p:pic>
        <p:nvPicPr>
          <p:cNvPr id="111" name="Shape 111"/>
          <p:cNvPicPr preferRelativeResize="0"/>
          <p:nvPr/>
        </p:nvPicPr>
        <p:blipFill>
          <a:blip r:embed="rId4">
            <a:alphaModFix/>
          </a:blip>
          <a:stretch>
            <a:fillRect/>
          </a:stretch>
        </p:blipFill>
        <p:spPr>
          <a:xfrm>
            <a:off x="6942750" y="763100"/>
            <a:ext cx="1620050" cy="2160026"/>
          </a:xfrm>
          <a:prstGeom prst="rect">
            <a:avLst/>
          </a:prstGeom>
          <a:noFill/>
          <a:ln>
            <a:noFill/>
          </a:ln>
        </p:spPr>
      </p:pic>
      <p:sp>
        <p:nvSpPr>
          <p:cNvPr id="112" name="Shape 112"/>
          <p:cNvSpPr txBox="1"/>
          <p:nvPr/>
        </p:nvSpPr>
        <p:spPr>
          <a:xfrm>
            <a:off x="6993675" y="2833125"/>
            <a:ext cx="2074200" cy="215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100">
                <a:solidFill>
                  <a:schemeClr val="dk1"/>
                </a:solidFill>
              </a:rPr>
              <a:t>At Mount Kurama, the birthplace of Reiki</a:t>
            </a:r>
            <a:endParaRPr sz="1100">
              <a:solidFill>
                <a:schemeClr val="accent1"/>
              </a:solidFill>
              <a:latin typeface="Lato"/>
              <a:ea typeface="Lato"/>
              <a:cs typeface="Lato"/>
              <a:sym typeface="Lato"/>
            </a:endParaRPr>
          </a:p>
          <a:p>
            <a:pPr marL="0" lvl="0" indent="0">
              <a:spcBef>
                <a:spcPts val="1600"/>
              </a:spcBef>
              <a:spcAft>
                <a:spcPts val="0"/>
              </a:spcAft>
              <a:buNone/>
            </a:pPr>
            <a:endParaRPr/>
          </a:p>
        </p:txBody>
      </p:sp>
      <p:sp>
        <p:nvSpPr>
          <p:cNvPr id="113" name="Shape 113"/>
          <p:cNvSpPr txBox="1"/>
          <p:nvPr/>
        </p:nvSpPr>
        <p:spPr>
          <a:xfrm>
            <a:off x="768875" y="3071113"/>
            <a:ext cx="4058100" cy="1779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sz="1300"/>
          </a:p>
          <a:p>
            <a:pPr marL="0" lvl="0" indent="0" rtl="0">
              <a:lnSpc>
                <a:spcPct val="115000"/>
              </a:lnSpc>
              <a:spcBef>
                <a:spcPts val="1600"/>
              </a:spcBef>
              <a:spcAft>
                <a:spcPts val="1600"/>
              </a:spcAft>
              <a:buNone/>
            </a:pPr>
            <a:endParaRPr/>
          </a:p>
        </p:txBody>
      </p:sp>
      <p:sp>
        <p:nvSpPr>
          <p:cNvPr id="114" name="Shape 114"/>
          <p:cNvSpPr txBox="1"/>
          <p:nvPr/>
        </p:nvSpPr>
        <p:spPr>
          <a:xfrm>
            <a:off x="768875" y="3221775"/>
            <a:ext cx="4255800" cy="1202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300"/>
              <a:t>- I also try to meditate at least 3 times a week, live in the present moment, think positively to attract positive energy, and stay in a state of gratitude as much as I can. Whatever you seek is seeking you, I believe with a strong faith, and execution, you can manifest whatever you want in life. </a:t>
            </a:r>
            <a:endParaRPr sz="1300"/>
          </a:p>
        </p:txBody>
      </p:sp>
      <p:sp>
        <p:nvSpPr>
          <p:cNvPr id="115" name="Shape 1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Passion</a:t>
            </a:r>
            <a:endParaRPr>
              <a:latin typeface="Arial"/>
              <a:ea typeface="Arial"/>
              <a:cs typeface="Arial"/>
              <a:sym typeface="Arial"/>
            </a:endParaRPr>
          </a:p>
        </p:txBody>
      </p:sp>
      <p:sp>
        <p:nvSpPr>
          <p:cNvPr id="121" name="Shape 121"/>
          <p:cNvSpPr txBox="1">
            <a:spLocks noGrp="1"/>
          </p:cNvSpPr>
          <p:nvPr>
            <p:ph type="body" idx="1"/>
          </p:nvPr>
        </p:nvSpPr>
        <p:spPr>
          <a:xfrm>
            <a:off x="729450" y="1131282"/>
            <a:ext cx="4418400" cy="3256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b="1" dirty="0">
                <a:solidFill>
                  <a:schemeClr val="accent3"/>
                </a:solidFill>
                <a:latin typeface="Arial"/>
                <a:ea typeface="Arial"/>
                <a:cs typeface="Arial"/>
                <a:sym typeface="Arial"/>
              </a:rPr>
              <a:t>- Solo travelling the world: </a:t>
            </a:r>
            <a:r>
              <a:rPr lang="en" dirty="0">
                <a:solidFill>
                  <a:srgbClr val="000000"/>
                </a:solidFill>
                <a:latin typeface="Arial"/>
                <a:ea typeface="Arial"/>
                <a:cs typeface="Arial"/>
                <a:sym typeface="Arial"/>
              </a:rPr>
              <a:t>In my family my eagerness to travel is not really well understood. Coming from a conservative background with a strict family, I had to work a lot harder to prove that I was responsible enough to be able to travel on my own and find the means to be able to afford my adventures. Most of the internships I have taken or study programs I have been on (still now in Japan) have been solely for the reason of discovering and living in new countries. Being a solo traveler is an amazing thing, not only do I have the chance to meet some great friends on the way but I also meet myself. I love the peace, speaking my future into existence, reliving the good I have met in others. Some people are scared to be alone, but you really do have to be your own best friend. You can’t run to the edge of the earth and expect all your troubles to go away, because no matter how far you go, there you still are. </a:t>
            </a:r>
            <a:r>
              <a:rPr lang="en" sz="1200" dirty="0">
                <a:solidFill>
                  <a:srgbClr val="000000"/>
                </a:solidFill>
                <a:latin typeface="Arial"/>
                <a:ea typeface="Arial"/>
                <a:cs typeface="Arial"/>
                <a:sym typeface="Arial"/>
              </a:rPr>
              <a:t> </a:t>
            </a:r>
            <a:endParaRPr sz="1200" dirty="0">
              <a:solidFill>
                <a:srgbClr val="000000"/>
              </a:solidFill>
              <a:latin typeface="Arial"/>
              <a:ea typeface="Arial"/>
              <a:cs typeface="Arial"/>
              <a:sym typeface="Arial"/>
            </a:endParaRPr>
          </a:p>
        </p:txBody>
      </p:sp>
      <p:pic>
        <p:nvPicPr>
          <p:cNvPr id="122" name="Shape 122"/>
          <p:cNvPicPr preferRelativeResize="0"/>
          <p:nvPr/>
        </p:nvPicPr>
        <p:blipFill>
          <a:blip r:embed="rId3">
            <a:alphaModFix/>
          </a:blip>
          <a:stretch>
            <a:fillRect/>
          </a:stretch>
        </p:blipFill>
        <p:spPr>
          <a:xfrm>
            <a:off x="7659250" y="1230763"/>
            <a:ext cx="1151176" cy="1151176"/>
          </a:xfrm>
          <a:prstGeom prst="rect">
            <a:avLst/>
          </a:prstGeom>
          <a:noFill/>
          <a:ln>
            <a:noFill/>
          </a:ln>
        </p:spPr>
      </p:pic>
      <p:pic>
        <p:nvPicPr>
          <p:cNvPr id="123" name="Shape 123"/>
          <p:cNvPicPr preferRelativeResize="0"/>
          <p:nvPr/>
        </p:nvPicPr>
        <p:blipFill>
          <a:blip r:embed="rId4">
            <a:alphaModFix/>
          </a:blip>
          <a:stretch>
            <a:fillRect/>
          </a:stretch>
        </p:blipFill>
        <p:spPr>
          <a:xfrm>
            <a:off x="6646614" y="1079388"/>
            <a:ext cx="1023126" cy="1373102"/>
          </a:xfrm>
          <a:prstGeom prst="rect">
            <a:avLst/>
          </a:prstGeom>
          <a:noFill/>
          <a:ln>
            <a:noFill/>
          </a:ln>
        </p:spPr>
      </p:pic>
      <p:pic>
        <p:nvPicPr>
          <p:cNvPr id="124" name="Shape 124"/>
          <p:cNvPicPr preferRelativeResize="0"/>
          <p:nvPr/>
        </p:nvPicPr>
        <p:blipFill>
          <a:blip r:embed="rId5">
            <a:alphaModFix/>
          </a:blip>
          <a:stretch>
            <a:fillRect/>
          </a:stretch>
        </p:blipFill>
        <p:spPr>
          <a:xfrm>
            <a:off x="6738326" y="2442625"/>
            <a:ext cx="973149" cy="1306025"/>
          </a:xfrm>
          <a:prstGeom prst="rect">
            <a:avLst/>
          </a:prstGeom>
          <a:noFill/>
          <a:ln>
            <a:noFill/>
          </a:ln>
        </p:spPr>
      </p:pic>
      <p:pic>
        <p:nvPicPr>
          <p:cNvPr id="125" name="Shape 125"/>
          <p:cNvPicPr preferRelativeResize="0"/>
          <p:nvPr/>
        </p:nvPicPr>
        <p:blipFill>
          <a:blip r:embed="rId6">
            <a:alphaModFix/>
          </a:blip>
          <a:stretch>
            <a:fillRect/>
          </a:stretch>
        </p:blipFill>
        <p:spPr>
          <a:xfrm>
            <a:off x="5676175" y="2352813"/>
            <a:ext cx="1062149" cy="1425475"/>
          </a:xfrm>
          <a:prstGeom prst="rect">
            <a:avLst/>
          </a:prstGeom>
          <a:noFill/>
          <a:ln>
            <a:noFill/>
          </a:ln>
        </p:spPr>
      </p:pic>
      <p:pic>
        <p:nvPicPr>
          <p:cNvPr id="126" name="Shape 126"/>
          <p:cNvPicPr preferRelativeResize="0"/>
          <p:nvPr/>
        </p:nvPicPr>
        <p:blipFill>
          <a:blip r:embed="rId7">
            <a:alphaModFix/>
          </a:blip>
          <a:stretch>
            <a:fillRect/>
          </a:stretch>
        </p:blipFill>
        <p:spPr>
          <a:xfrm>
            <a:off x="5676182" y="3704250"/>
            <a:ext cx="857719" cy="1151176"/>
          </a:xfrm>
          <a:prstGeom prst="rect">
            <a:avLst/>
          </a:prstGeom>
          <a:noFill/>
          <a:ln>
            <a:noFill/>
          </a:ln>
        </p:spPr>
      </p:pic>
      <p:pic>
        <p:nvPicPr>
          <p:cNvPr id="127" name="Shape 127"/>
          <p:cNvPicPr preferRelativeResize="0"/>
          <p:nvPr/>
        </p:nvPicPr>
        <p:blipFill>
          <a:blip r:embed="rId8">
            <a:alphaModFix/>
          </a:blip>
          <a:stretch>
            <a:fillRect/>
          </a:stretch>
        </p:blipFill>
        <p:spPr>
          <a:xfrm>
            <a:off x="7659250" y="2381961"/>
            <a:ext cx="1151176" cy="1544940"/>
          </a:xfrm>
          <a:prstGeom prst="rect">
            <a:avLst/>
          </a:prstGeom>
          <a:noFill/>
          <a:ln>
            <a:noFill/>
          </a:ln>
        </p:spPr>
      </p:pic>
      <p:pic>
        <p:nvPicPr>
          <p:cNvPr id="128" name="Shape 128"/>
          <p:cNvPicPr preferRelativeResize="0"/>
          <p:nvPr/>
        </p:nvPicPr>
        <p:blipFill>
          <a:blip r:embed="rId9">
            <a:alphaModFix/>
          </a:blip>
          <a:stretch>
            <a:fillRect/>
          </a:stretch>
        </p:blipFill>
        <p:spPr>
          <a:xfrm>
            <a:off x="6520828" y="3704250"/>
            <a:ext cx="921278" cy="1151176"/>
          </a:xfrm>
          <a:prstGeom prst="rect">
            <a:avLst/>
          </a:prstGeom>
          <a:noFill/>
          <a:ln>
            <a:noFill/>
          </a:ln>
        </p:spPr>
      </p:pic>
      <p:pic>
        <p:nvPicPr>
          <p:cNvPr id="129" name="Shape 129"/>
          <p:cNvPicPr preferRelativeResize="0"/>
          <p:nvPr/>
        </p:nvPicPr>
        <p:blipFill>
          <a:blip r:embed="rId10">
            <a:alphaModFix/>
          </a:blip>
          <a:stretch>
            <a:fillRect/>
          </a:stretch>
        </p:blipFill>
        <p:spPr>
          <a:xfrm>
            <a:off x="5147875" y="1190012"/>
            <a:ext cx="1590451" cy="1192827"/>
          </a:xfrm>
          <a:prstGeom prst="rect">
            <a:avLst/>
          </a:prstGeom>
          <a:noFill/>
          <a:ln>
            <a:noFill/>
          </a:ln>
        </p:spPr>
      </p:pic>
      <p:pic>
        <p:nvPicPr>
          <p:cNvPr id="130" name="Shape 130"/>
          <p:cNvPicPr preferRelativeResize="0"/>
          <p:nvPr/>
        </p:nvPicPr>
        <p:blipFill>
          <a:blip r:embed="rId11">
            <a:alphaModFix/>
          </a:blip>
          <a:stretch>
            <a:fillRect/>
          </a:stretch>
        </p:blipFill>
        <p:spPr>
          <a:xfrm>
            <a:off x="7403375" y="3704250"/>
            <a:ext cx="1534879" cy="1151174"/>
          </a:xfrm>
          <a:prstGeom prst="rect">
            <a:avLst/>
          </a:prstGeom>
          <a:noFill/>
          <a:ln>
            <a:noFill/>
          </a:ln>
        </p:spPr>
      </p:pic>
      <p:sp>
        <p:nvSpPr>
          <p:cNvPr id="131" name="Shape 1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a:blip r:embed="rId3">
            <a:alphaModFix/>
          </a:blip>
          <a:stretch>
            <a:fillRect/>
          </a:stretch>
        </p:blipFill>
        <p:spPr>
          <a:xfrm>
            <a:off x="4680100" y="997825"/>
            <a:ext cx="4328074" cy="3246052"/>
          </a:xfrm>
          <a:prstGeom prst="rect">
            <a:avLst/>
          </a:prstGeom>
          <a:noFill/>
          <a:ln>
            <a:noFill/>
          </a:ln>
        </p:spPr>
      </p:pic>
      <p:sp>
        <p:nvSpPr>
          <p:cNvPr id="137" name="Shape 137"/>
          <p:cNvSpPr txBox="1"/>
          <p:nvPr/>
        </p:nvSpPr>
        <p:spPr>
          <a:xfrm>
            <a:off x="52625" y="1121665"/>
            <a:ext cx="4459800" cy="3334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300" b="1" dirty="0">
                <a:solidFill>
                  <a:schemeClr val="accent3"/>
                </a:solidFill>
              </a:rPr>
              <a:t>- Being my own boss: </a:t>
            </a:r>
            <a:r>
              <a:rPr lang="en" sz="1300" dirty="0"/>
              <a:t>I have never been good at following orders. I wasn’t disobedient or at least not all the time, but I always have a tendency to question everything, look right when everybody is looking left, sometimes observe more than speak, those are the moments when I learn the most. In that sense it was really hard for me to follow the process of proving myself to others, going the extra mile to be liked by my boss to prove that I was very competent in my job never sat well with me. I learned that everybody has a boss and seeing all that chain of command in front of my eyes made it all the more unbearable. I love working on my own projects, do something I believe in that helps me make a dent in the universe. When I work on something of my own, I feel proud of myself and that gets me excited to wake up every morning and stay up late at night. I have never been happier than when I was working on something I created. </a:t>
            </a:r>
            <a:endParaRPr sz="1300" dirty="0"/>
          </a:p>
        </p:txBody>
      </p:sp>
      <p:sp>
        <p:nvSpPr>
          <p:cNvPr id="138" name="Shape 138"/>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Passion</a:t>
            </a:r>
            <a:endParaRPr>
              <a:latin typeface="Arial"/>
              <a:ea typeface="Arial"/>
              <a:cs typeface="Arial"/>
              <a:sym typeface="Arial"/>
            </a:endParaRPr>
          </a:p>
        </p:txBody>
      </p:sp>
      <p:sp>
        <p:nvSpPr>
          <p:cNvPr id="139" name="Shape 1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Passion</a:t>
            </a:r>
            <a:endParaRPr>
              <a:latin typeface="Arial"/>
              <a:ea typeface="Arial"/>
              <a:cs typeface="Arial"/>
              <a:sym typeface="Arial"/>
            </a:endParaRPr>
          </a:p>
        </p:txBody>
      </p:sp>
      <p:sp>
        <p:nvSpPr>
          <p:cNvPr id="145" name="Shape 145"/>
          <p:cNvSpPr txBox="1">
            <a:spLocks noGrp="1"/>
          </p:cNvSpPr>
          <p:nvPr>
            <p:ph type="body" idx="1"/>
          </p:nvPr>
        </p:nvSpPr>
        <p:spPr>
          <a:xfrm>
            <a:off x="376600" y="1361250"/>
            <a:ext cx="4278900" cy="3256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b="1">
                <a:solidFill>
                  <a:schemeClr val="accent3"/>
                </a:solidFill>
              </a:rPr>
              <a:t>- Connecting with people:</a:t>
            </a:r>
            <a:r>
              <a:rPr lang="en">
                <a:solidFill>
                  <a:srgbClr val="000000"/>
                </a:solidFill>
                <a:latin typeface="Arial"/>
                <a:ea typeface="Arial"/>
                <a:cs typeface="Arial"/>
                <a:sym typeface="Arial"/>
              </a:rPr>
              <a:t> anybody who knows me knows that I hate small talks, be it in networking sessions or wherever I am. You will always see me talking to everybody and being the first to reach out. No matter who we are, we are so different but so similar at the same time in the smallest things, and human behaviors. Independently of our countries of origin, religion, traditions or cultures, we are all the same and planet earth is our home. In that sense I love meeting people and having long hours of talk sometimes even if I won’t be seeing them again. I genuinely want to know more about every person I meet that I find interesting. I believe that the effect you have on people is the greatest currency there is. This world fascinates me mostly due to the amazing people that live in it. </a:t>
            </a:r>
            <a:endParaRPr/>
          </a:p>
        </p:txBody>
      </p:sp>
      <p:pic>
        <p:nvPicPr>
          <p:cNvPr id="148" name="Shape 148"/>
          <p:cNvPicPr preferRelativeResize="0"/>
          <p:nvPr/>
        </p:nvPicPr>
        <p:blipFill rotWithShape="1">
          <a:blip r:embed="rId3">
            <a:alphaModFix/>
          </a:blip>
          <a:srcRect t="17304" b="5890"/>
          <a:stretch/>
        </p:blipFill>
        <p:spPr>
          <a:xfrm>
            <a:off x="4736325" y="1769900"/>
            <a:ext cx="1468074" cy="2004598"/>
          </a:xfrm>
          <a:prstGeom prst="rect">
            <a:avLst/>
          </a:prstGeom>
          <a:noFill/>
          <a:ln>
            <a:noFill/>
          </a:ln>
        </p:spPr>
      </p:pic>
      <p:sp>
        <p:nvSpPr>
          <p:cNvPr id="149" name="Shape 1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pic>
        <p:nvPicPr>
          <p:cNvPr id="4" name="Picture 3" descr="30530574_2091723430857147_7037741180821438464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282" y="914984"/>
            <a:ext cx="2646954" cy="1654347"/>
          </a:xfrm>
          <a:prstGeom prst="rect">
            <a:avLst/>
          </a:prstGeom>
        </p:spPr>
      </p:pic>
      <p:pic>
        <p:nvPicPr>
          <p:cNvPr id="5" name="Picture 4" descr="30624610_2091867420842748_1948149465558810624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4246" y="2646891"/>
            <a:ext cx="2248647" cy="16864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Passion</a:t>
            </a:r>
            <a:endParaRPr>
              <a:latin typeface="Arial"/>
              <a:ea typeface="Arial"/>
              <a:cs typeface="Arial"/>
              <a:sym typeface="Arial"/>
            </a:endParaRPr>
          </a:p>
        </p:txBody>
      </p:sp>
      <p:sp>
        <p:nvSpPr>
          <p:cNvPr id="155" name="Shape 155"/>
          <p:cNvSpPr txBox="1">
            <a:spLocks noGrp="1"/>
          </p:cNvSpPr>
          <p:nvPr>
            <p:ph type="body" idx="1"/>
          </p:nvPr>
        </p:nvSpPr>
        <p:spPr>
          <a:xfrm>
            <a:off x="445975" y="1361250"/>
            <a:ext cx="4836300" cy="3256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b="1">
                <a:solidFill>
                  <a:schemeClr val="accent3"/>
                </a:solidFill>
              </a:rPr>
              <a:t>- Food: </a:t>
            </a:r>
            <a:r>
              <a:rPr lang="en">
                <a:solidFill>
                  <a:srgbClr val="000000"/>
                </a:solidFill>
                <a:latin typeface="Arial"/>
                <a:ea typeface="Arial"/>
                <a:cs typeface="Arial"/>
                <a:sym typeface="Arial"/>
              </a:rPr>
              <a:t>my father is the main cook in the family. He mostly did it because he had to but I grew up with his delicious dishes, his trials and errors until he got it right, and how he made us feel around sharing meals. My biggest laughs, and best memories with my father were when we gathered around what he cooked. This made me love food, the different spices and identities of food depending on the countries makes it all the more special. You never get bored with food, there is so much to explore. My father was telling a story when he cooked, his mood greatly influenced the taste of every dish. Whenever I travel, the thing I enjoy the most is eating local food, it tells me so much about the identity of the country I am in and its people. Food is a great mean to connect with other travelers as well, some of my best memories revolve around eating local dishes with travellers. </a:t>
            </a:r>
            <a:endParaRPr/>
          </a:p>
        </p:txBody>
      </p:sp>
      <p:pic>
        <p:nvPicPr>
          <p:cNvPr id="156" name="Shape 156"/>
          <p:cNvPicPr preferRelativeResize="0"/>
          <p:nvPr/>
        </p:nvPicPr>
        <p:blipFill>
          <a:blip r:embed="rId3">
            <a:alphaModFix/>
          </a:blip>
          <a:stretch>
            <a:fillRect/>
          </a:stretch>
        </p:blipFill>
        <p:spPr>
          <a:xfrm>
            <a:off x="7153925" y="1027100"/>
            <a:ext cx="1615377" cy="2153800"/>
          </a:xfrm>
          <a:prstGeom prst="rect">
            <a:avLst/>
          </a:prstGeom>
          <a:noFill/>
          <a:ln>
            <a:noFill/>
          </a:ln>
        </p:spPr>
      </p:pic>
      <p:pic>
        <p:nvPicPr>
          <p:cNvPr id="157" name="Shape 157"/>
          <p:cNvPicPr preferRelativeResize="0"/>
          <p:nvPr/>
        </p:nvPicPr>
        <p:blipFill>
          <a:blip r:embed="rId4">
            <a:alphaModFix/>
          </a:blip>
          <a:stretch>
            <a:fillRect/>
          </a:stretch>
        </p:blipFill>
        <p:spPr>
          <a:xfrm>
            <a:off x="7077725" y="3001950"/>
            <a:ext cx="1691701" cy="1691701"/>
          </a:xfrm>
          <a:prstGeom prst="rect">
            <a:avLst/>
          </a:prstGeom>
          <a:noFill/>
          <a:ln>
            <a:noFill/>
          </a:ln>
        </p:spPr>
      </p:pic>
      <p:pic>
        <p:nvPicPr>
          <p:cNvPr id="158" name="Shape 158"/>
          <p:cNvPicPr preferRelativeResize="0"/>
          <p:nvPr/>
        </p:nvPicPr>
        <p:blipFill>
          <a:blip r:embed="rId5">
            <a:alphaModFix/>
          </a:blip>
          <a:stretch>
            <a:fillRect/>
          </a:stretch>
        </p:blipFill>
        <p:spPr>
          <a:xfrm>
            <a:off x="5338675" y="3501650"/>
            <a:ext cx="1790349" cy="1191993"/>
          </a:xfrm>
          <a:prstGeom prst="rect">
            <a:avLst/>
          </a:prstGeom>
          <a:noFill/>
          <a:ln>
            <a:noFill/>
          </a:ln>
        </p:spPr>
      </p:pic>
      <p:pic>
        <p:nvPicPr>
          <p:cNvPr id="159" name="Shape 159"/>
          <p:cNvPicPr preferRelativeResize="0"/>
          <p:nvPr/>
        </p:nvPicPr>
        <p:blipFill>
          <a:blip r:embed="rId6">
            <a:alphaModFix/>
          </a:blip>
          <a:stretch>
            <a:fillRect/>
          </a:stretch>
        </p:blipFill>
        <p:spPr>
          <a:xfrm>
            <a:off x="5437325" y="1147426"/>
            <a:ext cx="1691700" cy="1262799"/>
          </a:xfrm>
          <a:prstGeom prst="rect">
            <a:avLst/>
          </a:prstGeom>
          <a:noFill/>
          <a:ln>
            <a:noFill/>
          </a:ln>
        </p:spPr>
      </p:pic>
      <p:pic>
        <p:nvPicPr>
          <p:cNvPr id="160" name="Shape 160"/>
          <p:cNvPicPr preferRelativeResize="0"/>
          <p:nvPr/>
        </p:nvPicPr>
        <p:blipFill>
          <a:blip r:embed="rId7">
            <a:alphaModFix/>
          </a:blip>
          <a:stretch>
            <a:fillRect/>
          </a:stretch>
        </p:blipFill>
        <p:spPr>
          <a:xfrm>
            <a:off x="5387988" y="2427425"/>
            <a:ext cx="1790374" cy="1074225"/>
          </a:xfrm>
          <a:prstGeom prst="rect">
            <a:avLst/>
          </a:prstGeom>
          <a:noFill/>
          <a:ln>
            <a:noFill/>
          </a:ln>
        </p:spPr>
      </p:pic>
      <p:sp>
        <p:nvSpPr>
          <p:cNvPr id="161" name="Shape 1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Purpose</a:t>
            </a:r>
            <a:endParaRPr>
              <a:latin typeface="Arial"/>
              <a:ea typeface="Arial"/>
              <a:cs typeface="Arial"/>
              <a:sym typeface="Arial"/>
            </a:endParaRPr>
          </a:p>
        </p:txBody>
      </p:sp>
      <p:sp>
        <p:nvSpPr>
          <p:cNvPr id="167" name="Shape 167"/>
          <p:cNvSpPr txBox="1">
            <a:spLocks noGrp="1"/>
          </p:cNvSpPr>
          <p:nvPr>
            <p:ph type="body" idx="1"/>
          </p:nvPr>
        </p:nvSpPr>
        <p:spPr>
          <a:xfrm>
            <a:off x="729450" y="1361250"/>
            <a:ext cx="7688700" cy="3256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solidFill>
                  <a:srgbClr val="000000"/>
                </a:solidFill>
                <a:latin typeface="Arial"/>
                <a:ea typeface="Arial"/>
                <a:cs typeface="Arial"/>
                <a:sym typeface="Arial"/>
              </a:rPr>
              <a:t>I will be a successful entrepreneur, who will build a successful Fortune 500 company by the year 2026. A company that connects people around the world through the spirit of travel, helping raise the collective consciousness through the act of connecting with people from different walks of life (religion, country, traditions, culture…). I want to be the enabler for these human interactions to help break barriers and promote universal love in human species. </a:t>
            </a:r>
            <a:endParaRPr sz="1400">
              <a:solidFill>
                <a:srgbClr val="000000"/>
              </a:solidFill>
              <a:latin typeface="Arial"/>
              <a:ea typeface="Arial"/>
              <a:cs typeface="Arial"/>
              <a:sym typeface="Arial"/>
            </a:endParaRPr>
          </a:p>
          <a:p>
            <a:pPr marL="0" lvl="0" indent="0" rtl="0">
              <a:lnSpc>
                <a:spcPct val="100000"/>
              </a:lnSpc>
              <a:spcBef>
                <a:spcPts val="1600"/>
              </a:spcBef>
              <a:spcAft>
                <a:spcPts val="0"/>
              </a:spcAft>
              <a:buNone/>
            </a:pPr>
            <a:endParaRPr sz="1400">
              <a:solidFill>
                <a:srgbClr val="000000"/>
              </a:solidFill>
              <a:latin typeface="Arial"/>
              <a:ea typeface="Arial"/>
              <a:cs typeface="Arial"/>
              <a:sym typeface="Arial"/>
            </a:endParaRPr>
          </a:p>
          <a:p>
            <a:pPr marL="0" lvl="0" indent="0" rtl="0">
              <a:lnSpc>
                <a:spcPct val="100000"/>
              </a:lnSpc>
              <a:spcBef>
                <a:spcPts val="0"/>
              </a:spcBef>
              <a:spcAft>
                <a:spcPts val="0"/>
              </a:spcAft>
              <a:buNone/>
            </a:pPr>
            <a:r>
              <a:rPr lang="en" sz="1400" b="1">
                <a:solidFill>
                  <a:schemeClr val="accent3"/>
                </a:solidFill>
                <a:latin typeface="Arial"/>
                <a:ea typeface="Arial"/>
                <a:cs typeface="Arial"/>
                <a:sym typeface="Arial"/>
              </a:rPr>
              <a:t>Why? </a:t>
            </a:r>
            <a:r>
              <a:rPr lang="en" sz="1400" b="1">
                <a:solidFill>
                  <a:schemeClr val="dk1"/>
                </a:solidFill>
                <a:latin typeface="Arial"/>
                <a:ea typeface="Arial"/>
                <a:cs typeface="Arial"/>
                <a:sym typeface="Arial"/>
              </a:rPr>
              <a:t>Making a Dent in the Universe</a:t>
            </a:r>
            <a:endParaRPr sz="1400" b="1">
              <a:solidFill>
                <a:schemeClr val="dk1"/>
              </a:solidFill>
              <a:latin typeface="Arial"/>
              <a:ea typeface="Arial"/>
              <a:cs typeface="Arial"/>
              <a:sym typeface="Arial"/>
            </a:endParaRPr>
          </a:p>
          <a:p>
            <a:pPr marL="0" lvl="0" indent="0" rtl="0">
              <a:lnSpc>
                <a:spcPct val="100000"/>
              </a:lnSpc>
              <a:spcBef>
                <a:spcPts val="0"/>
              </a:spcBef>
              <a:spcAft>
                <a:spcPts val="0"/>
              </a:spcAft>
              <a:buNone/>
            </a:pPr>
            <a:endParaRPr sz="1400">
              <a:solidFill>
                <a:schemeClr val="accent3"/>
              </a:solidFill>
              <a:latin typeface="Arial"/>
              <a:ea typeface="Arial"/>
              <a:cs typeface="Arial"/>
              <a:sym typeface="Arial"/>
            </a:endParaRPr>
          </a:p>
          <a:p>
            <a:pPr marL="0" lvl="0" indent="0" rtl="0">
              <a:lnSpc>
                <a:spcPct val="100000"/>
              </a:lnSpc>
              <a:spcBef>
                <a:spcPts val="0"/>
              </a:spcBef>
              <a:spcAft>
                <a:spcPts val="0"/>
              </a:spcAft>
              <a:buNone/>
            </a:pPr>
            <a:r>
              <a:rPr lang="en" sz="1400">
                <a:solidFill>
                  <a:srgbClr val="000000"/>
                </a:solidFill>
                <a:latin typeface="Arial"/>
                <a:ea typeface="Arial"/>
                <a:cs typeface="Arial"/>
                <a:sym typeface="Arial"/>
              </a:rPr>
              <a:t>From the beginning of times, we have always defined ourselves by the ability to overcome the impossible. We count these moments when we dare to aim higher, to break barriers to reach for the stars, to make the unknown known. We count these moments as our proudest achievements. In today’s world we have lost ourselves, or perhaps we have just forgotten that we are still pioneers and that we barely begun, and that our greatest accomplishments cannot be behind us but our destiny lies above us. </a:t>
            </a:r>
            <a:endParaRPr sz="1400">
              <a:latin typeface="Arial"/>
              <a:ea typeface="Arial"/>
              <a:cs typeface="Arial"/>
              <a:sym typeface="Arial"/>
            </a:endParaRPr>
          </a:p>
        </p:txBody>
      </p:sp>
      <p:sp>
        <p:nvSpPr>
          <p:cNvPr id="168" name="Shape 1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680550" y="595025"/>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Arial"/>
                <a:ea typeface="Arial"/>
                <a:cs typeface="Arial"/>
                <a:sym typeface="Arial"/>
              </a:rPr>
              <a:t>Plan</a:t>
            </a:r>
            <a:endParaRPr>
              <a:latin typeface="Arial"/>
              <a:ea typeface="Arial"/>
              <a:cs typeface="Arial"/>
              <a:sym typeface="Arial"/>
            </a:endParaRPr>
          </a:p>
        </p:txBody>
      </p:sp>
      <p:sp>
        <p:nvSpPr>
          <p:cNvPr id="174" name="Shape 174"/>
          <p:cNvSpPr txBox="1">
            <a:spLocks noGrp="1"/>
          </p:cNvSpPr>
          <p:nvPr>
            <p:ph type="body" idx="1"/>
          </p:nvPr>
        </p:nvSpPr>
        <p:spPr>
          <a:xfrm>
            <a:off x="338075" y="1109033"/>
            <a:ext cx="8805900" cy="325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100" b="1" dirty="0">
                <a:solidFill>
                  <a:schemeClr val="accent3"/>
                </a:solidFill>
                <a:latin typeface="Arial"/>
                <a:ea typeface="Arial"/>
                <a:cs typeface="Arial"/>
                <a:sym typeface="Arial"/>
              </a:rPr>
              <a:t>Next 2 years: (May 2020): </a:t>
            </a:r>
            <a:endParaRPr sz="1100" b="1" dirty="0">
              <a:solidFill>
                <a:schemeClr val="accent3"/>
              </a:solidFill>
              <a:latin typeface="Arial"/>
              <a:ea typeface="Arial"/>
              <a:cs typeface="Arial"/>
              <a:sym typeface="Arial"/>
            </a:endParaRPr>
          </a:p>
          <a:p>
            <a:pPr marL="457200" lvl="0" indent="-298450" rtl="0">
              <a:spcBef>
                <a:spcPts val="1600"/>
              </a:spcBef>
              <a:spcAft>
                <a:spcPts val="0"/>
              </a:spcAft>
              <a:buClr>
                <a:srgbClr val="000000"/>
              </a:buClr>
              <a:buSzPts val="1100"/>
              <a:buFont typeface="Arial"/>
              <a:buChar char="-"/>
            </a:pPr>
            <a:r>
              <a:rPr lang="en" sz="1100" dirty="0">
                <a:solidFill>
                  <a:srgbClr val="000000"/>
                </a:solidFill>
                <a:latin typeface="Arial"/>
                <a:ea typeface="Arial"/>
                <a:cs typeface="Arial"/>
                <a:sym typeface="Arial"/>
              </a:rPr>
              <a:t>Benchmark of existing businesses that are direct or indirect competitors </a:t>
            </a:r>
            <a:endParaRPr sz="1100" dirty="0">
              <a:solidFill>
                <a:srgbClr val="000000"/>
              </a:solidFill>
              <a:latin typeface="Arial"/>
              <a:ea typeface="Arial"/>
              <a:cs typeface="Arial"/>
              <a:sym typeface="Arial"/>
            </a:endParaRPr>
          </a:p>
          <a:p>
            <a:pPr marL="457200" lvl="0" indent="-298450" rtl="0">
              <a:spcBef>
                <a:spcPts val="0"/>
              </a:spcBef>
              <a:spcAft>
                <a:spcPts val="0"/>
              </a:spcAft>
              <a:buClr>
                <a:srgbClr val="000000"/>
              </a:buClr>
              <a:buSzPts val="1100"/>
              <a:buFont typeface="Arial"/>
              <a:buChar char="-"/>
            </a:pPr>
            <a:r>
              <a:rPr lang="en" sz="1100" dirty="0">
                <a:solidFill>
                  <a:srgbClr val="000000"/>
                </a:solidFill>
                <a:latin typeface="Arial"/>
                <a:ea typeface="Arial"/>
                <a:cs typeface="Arial"/>
                <a:sym typeface="Arial"/>
              </a:rPr>
              <a:t>Come up with a brand name, put together the visual identity of the brand with the help of a graphic designer (my brother)</a:t>
            </a:r>
            <a:endParaRPr sz="1100" dirty="0">
              <a:solidFill>
                <a:srgbClr val="000000"/>
              </a:solidFill>
              <a:latin typeface="Arial"/>
              <a:ea typeface="Arial"/>
              <a:cs typeface="Arial"/>
              <a:sym typeface="Arial"/>
            </a:endParaRPr>
          </a:p>
          <a:p>
            <a:pPr marL="457200" lvl="0" indent="-298450" rtl="0">
              <a:spcBef>
                <a:spcPts val="0"/>
              </a:spcBef>
              <a:spcAft>
                <a:spcPts val="0"/>
              </a:spcAft>
              <a:buClr>
                <a:srgbClr val="000000"/>
              </a:buClr>
              <a:buSzPts val="1100"/>
              <a:buFont typeface="Arial"/>
              <a:buChar char="-"/>
            </a:pPr>
            <a:r>
              <a:rPr lang="en" sz="1100" dirty="0">
                <a:solidFill>
                  <a:srgbClr val="000000"/>
                </a:solidFill>
                <a:latin typeface="Arial"/>
                <a:ea typeface="Arial"/>
                <a:cs typeface="Arial"/>
                <a:sym typeface="Arial"/>
              </a:rPr>
              <a:t>Establish revenue goals and marketing plan</a:t>
            </a:r>
            <a:endParaRPr sz="1100" dirty="0">
              <a:solidFill>
                <a:srgbClr val="000000"/>
              </a:solidFill>
              <a:latin typeface="Arial"/>
              <a:ea typeface="Arial"/>
              <a:cs typeface="Arial"/>
              <a:sym typeface="Arial"/>
            </a:endParaRPr>
          </a:p>
          <a:p>
            <a:pPr marL="457200" lvl="0" indent="-298450" rtl="0">
              <a:spcBef>
                <a:spcPts val="0"/>
              </a:spcBef>
              <a:spcAft>
                <a:spcPts val="0"/>
              </a:spcAft>
              <a:buClr>
                <a:srgbClr val="000000"/>
              </a:buClr>
              <a:buSzPts val="1100"/>
              <a:buFont typeface="Arial"/>
              <a:buChar char="-"/>
            </a:pPr>
            <a:r>
              <a:rPr lang="en" sz="1100" dirty="0">
                <a:solidFill>
                  <a:srgbClr val="000000"/>
                </a:solidFill>
                <a:latin typeface="Arial"/>
                <a:ea typeface="Arial"/>
                <a:cs typeface="Arial"/>
                <a:sym typeface="Arial"/>
              </a:rPr>
              <a:t>Develop website through Wordpress or Shopify, test with beta testers, review, make changes and go live with a special focus on Asian countries (help from my previous developer friends at Microsoft and travel communities). </a:t>
            </a:r>
            <a:endParaRPr sz="1100" dirty="0">
              <a:solidFill>
                <a:srgbClr val="000000"/>
              </a:solidFill>
              <a:latin typeface="Arial"/>
              <a:ea typeface="Arial"/>
              <a:cs typeface="Arial"/>
              <a:sym typeface="Arial"/>
            </a:endParaRPr>
          </a:p>
          <a:p>
            <a:pPr marL="457200" lvl="0" indent="-298450" rtl="0">
              <a:spcBef>
                <a:spcPts val="0"/>
              </a:spcBef>
              <a:spcAft>
                <a:spcPts val="0"/>
              </a:spcAft>
              <a:buClr>
                <a:srgbClr val="000000"/>
              </a:buClr>
              <a:buSzPts val="1100"/>
              <a:buFont typeface="Arial"/>
              <a:buChar char="-"/>
            </a:pPr>
            <a:r>
              <a:rPr lang="en" sz="1100" dirty="0">
                <a:solidFill>
                  <a:srgbClr val="000000"/>
                </a:solidFill>
                <a:latin typeface="Arial"/>
                <a:ea typeface="Arial"/>
                <a:cs typeface="Arial"/>
                <a:sym typeface="Arial"/>
              </a:rPr>
              <a:t>Traffic building</a:t>
            </a:r>
            <a:endParaRPr sz="1100" dirty="0">
              <a:solidFill>
                <a:srgbClr val="000000"/>
              </a:solidFill>
              <a:latin typeface="Arial"/>
              <a:ea typeface="Arial"/>
              <a:cs typeface="Arial"/>
              <a:sym typeface="Arial"/>
            </a:endParaRPr>
          </a:p>
          <a:p>
            <a:pPr marL="457200" lvl="0" indent="-298450" rtl="0">
              <a:spcBef>
                <a:spcPts val="0"/>
              </a:spcBef>
              <a:spcAft>
                <a:spcPts val="0"/>
              </a:spcAft>
              <a:buClr>
                <a:srgbClr val="000000"/>
              </a:buClr>
              <a:buSzPts val="1100"/>
              <a:buFont typeface="Arial"/>
              <a:buChar char="-"/>
            </a:pPr>
            <a:r>
              <a:rPr lang="en" sz="1100" dirty="0">
                <a:solidFill>
                  <a:srgbClr val="000000"/>
                </a:solidFill>
                <a:latin typeface="Arial"/>
                <a:ea typeface="Arial"/>
                <a:cs typeface="Arial"/>
                <a:sym typeface="Arial"/>
              </a:rPr>
              <a:t>Before leaving Japan, will complete a 6 month internship at SoftBank, for the sole purpose of getting connections in the startup ecosystem in Japan while working with the Acquisition department at Softbank’s headquarters (already negotiated). Done while still working on my business.</a:t>
            </a:r>
            <a:endParaRPr sz="1100" dirty="0">
              <a:latin typeface="Arial"/>
              <a:ea typeface="Arial"/>
              <a:cs typeface="Arial"/>
              <a:sym typeface="Arial"/>
            </a:endParaRPr>
          </a:p>
        </p:txBody>
      </p:sp>
      <p:sp>
        <p:nvSpPr>
          <p:cNvPr id="175" name="Shape 17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pic>
        <p:nvPicPr>
          <p:cNvPr id="176" name="Shape 176"/>
          <p:cNvPicPr preferRelativeResize="0"/>
          <p:nvPr/>
        </p:nvPicPr>
        <p:blipFill>
          <a:blip r:embed="rId3">
            <a:alphaModFix/>
          </a:blip>
          <a:stretch>
            <a:fillRect/>
          </a:stretch>
        </p:blipFill>
        <p:spPr>
          <a:xfrm>
            <a:off x="4961741" y="3529800"/>
            <a:ext cx="3736057" cy="1601174"/>
          </a:xfrm>
          <a:prstGeom prst="rect">
            <a:avLst/>
          </a:prstGeom>
          <a:noFill/>
          <a:ln>
            <a:noFill/>
          </a:ln>
        </p:spPr>
      </p:pic>
      <p:sp>
        <p:nvSpPr>
          <p:cNvPr id="177" name="Shape 177"/>
          <p:cNvSpPr txBox="1"/>
          <p:nvPr/>
        </p:nvSpPr>
        <p:spPr>
          <a:xfrm>
            <a:off x="5473675" y="3215362"/>
            <a:ext cx="2834400" cy="465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sz="1300" dirty="0">
                <a:solidFill>
                  <a:schemeClr val="dk1"/>
                </a:solidFill>
              </a:rPr>
              <a:t>Map of countries visited by 2020: </a:t>
            </a:r>
            <a:endParaRPr sz="1300" dirty="0">
              <a:solidFill>
                <a:schemeClr val="dk1"/>
              </a:solidFill>
            </a:endParaRPr>
          </a:p>
        </p:txBody>
      </p:sp>
      <p:pic>
        <p:nvPicPr>
          <p:cNvPr id="178" name="Shape 178"/>
          <p:cNvPicPr preferRelativeResize="0"/>
          <p:nvPr/>
        </p:nvPicPr>
        <p:blipFill>
          <a:blip r:embed="rId4">
            <a:alphaModFix/>
          </a:blip>
          <a:stretch>
            <a:fillRect/>
          </a:stretch>
        </p:blipFill>
        <p:spPr>
          <a:xfrm>
            <a:off x="188300" y="3529800"/>
            <a:ext cx="3669473" cy="1572624"/>
          </a:xfrm>
          <a:prstGeom prst="rect">
            <a:avLst/>
          </a:prstGeom>
          <a:noFill/>
          <a:ln>
            <a:noFill/>
          </a:ln>
        </p:spPr>
      </p:pic>
      <p:sp>
        <p:nvSpPr>
          <p:cNvPr id="179" name="Shape 179"/>
          <p:cNvSpPr txBox="1"/>
          <p:nvPr/>
        </p:nvSpPr>
        <p:spPr>
          <a:xfrm>
            <a:off x="1126050" y="3209187"/>
            <a:ext cx="2982900" cy="198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300" dirty="0">
                <a:solidFill>
                  <a:schemeClr val="dk1"/>
                </a:solidFill>
              </a:rPr>
              <a:t>Map of Current Countries visited: </a:t>
            </a:r>
            <a:endParaRPr sz="1300" dirty="0">
              <a:solidFill>
                <a:schemeClr val="dk1"/>
              </a:solidFill>
            </a:endParaRPr>
          </a:p>
          <a:p>
            <a:pPr marL="0" lvl="0" indent="0">
              <a:spcBef>
                <a:spcPts val="1600"/>
              </a:spcBef>
              <a:spcAft>
                <a:spcPts val="0"/>
              </a:spcAft>
              <a:buNone/>
            </a:pPr>
            <a:endParaRPr dirty="0"/>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2461</Words>
  <Application>Microsoft Macintosh PowerPoint</Application>
  <PresentationFormat>On-screen Show (16:9)</PresentationFormat>
  <Paragraphs>95</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Raleway</vt:lpstr>
      <vt:lpstr>Lato</vt:lpstr>
      <vt:lpstr>Streamline</vt:lpstr>
      <vt:lpstr>Breaking Barriers to Reach for the stars</vt:lpstr>
      <vt:lpstr>Background</vt:lpstr>
      <vt:lpstr>Passion</vt:lpstr>
      <vt:lpstr>Passion</vt:lpstr>
      <vt:lpstr>Passion</vt:lpstr>
      <vt:lpstr>Passion</vt:lpstr>
      <vt:lpstr>Passion</vt:lpstr>
      <vt:lpstr>Purpose</vt:lpstr>
      <vt:lpstr>Plan</vt:lpstr>
      <vt:lpstr>Plan</vt:lpstr>
      <vt:lpstr>Plan</vt:lpstr>
      <vt:lpstr>Partners</vt:lpstr>
      <vt:lpstr>Persistence </vt:lpstr>
      <vt:lpstr>"What you seek is seeking you." -Rumi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Barriers to Reach for the stars</dc:title>
  <cp:lastModifiedBy>Nadia Soussi</cp:lastModifiedBy>
  <cp:revision>1</cp:revision>
  <dcterms:modified xsi:type="dcterms:W3CDTF">2018-04-17T12:47:35Z</dcterms:modified>
</cp:coreProperties>
</file>